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E8258F-7D29-444B-A44E-88F938A53E1C}" type="datetimeFigureOut">
              <a:rPr lang="en-US" smtClean="0"/>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219949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258F-7D29-444B-A44E-88F938A53E1C}" type="datetimeFigureOut">
              <a:rPr lang="en-US" smtClean="0"/>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144328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8E8258F-7D29-444B-A44E-88F938A53E1C}" type="datetimeFigureOut">
              <a:rPr lang="en-US" smtClean="0"/>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1707446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E8258F-7D29-444B-A44E-88F938A53E1C}" type="datetimeFigureOut">
              <a:rPr lang="en-US" smtClean="0"/>
              <a:t>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3638166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E8258F-7D29-444B-A44E-88F938A53E1C}" type="datetimeFigureOut">
              <a:rPr lang="en-US" smtClean="0"/>
              <a:t>2/26/2023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227157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E8258F-7D29-444B-A44E-88F938A53E1C}" type="datetimeFigureOut">
              <a:rPr lang="en-US" smtClean="0"/>
              <a:t>2/26/2023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59230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258F-7D29-444B-A44E-88F938A53E1C}" type="datetimeFigureOut">
              <a:rPr lang="en-US" smtClean="0"/>
              <a:t>2/26/2023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218257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8E8258F-7D29-444B-A44E-88F938A53E1C}" type="datetimeFigureOut">
              <a:rPr lang="en-US" smtClean="0"/>
              <a:t>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180147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8E8258F-7D29-444B-A44E-88F938A53E1C}" type="datetimeFigureOut">
              <a:rPr lang="en-US" smtClean="0"/>
              <a:t>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2956943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258F-7D29-444B-A44E-88F938A53E1C}" type="datetimeFigureOut">
              <a:rPr lang="en-US" smtClean="0"/>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574426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258F-7D29-444B-A44E-88F938A53E1C}" type="datetimeFigureOut">
              <a:rPr lang="en-US" smtClean="0"/>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A97855-066A-4DAF-858C-83EF97D0E953}" type="slidenum">
              <a:rPr lang="en-US" smtClean="0"/>
              <a:t>‹#›</a:t>
            </a:fld>
            <a:endParaRPr lang="en-US"/>
          </a:p>
        </p:txBody>
      </p:sp>
    </p:spTree>
    <p:extLst>
      <p:ext uri="{BB962C8B-B14F-4D97-AF65-F5344CB8AC3E}">
        <p14:creationId xmlns:p14="http://schemas.microsoft.com/office/powerpoint/2010/main" val="1476977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FD3A4B-AB7A-48C7-BCD2-907C9A4C6D6C}"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223110173"/>
      </p:ext>
    </p:extLst>
  </p:cSld>
  <p:clrMapOvr>
    <a:masterClrMapping/>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0136582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66F0B3-9E77-4BC4-80B7-5F2099AE598A}"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607987686"/>
      </p:ext>
    </p:extLst>
  </p:cSld>
  <p:clrMapOvr>
    <a:masterClrMapping/>
  </p:clrMapOvr>
  <p:transition spd="slow">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88705527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5857649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5B865DC-456B-48B4-8119-78040F285843}"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343763144"/>
      </p:ext>
    </p:extLst>
  </p:cSld>
  <p:clrMapOvr>
    <a:masterClrMapping/>
  </p:clrMapOvr>
  <p:transition spd="slow">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E02207-9F3A-41FD-8CF8-34C90FCFB5AA}"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050680504"/>
      </p:ext>
    </p:extLst>
  </p:cSld>
  <p:clrMapOvr>
    <a:masterClrMapping/>
  </p:clrMapOvr>
  <p:transition spd="slow">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14189802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804654311"/>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909015936"/>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582878581"/>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Tree>
    <p:extLst>
      <p:ext uri="{BB962C8B-B14F-4D97-AF65-F5344CB8AC3E}">
        <p14:creationId xmlns:p14="http://schemas.microsoft.com/office/powerpoint/2010/main" val="1551896424"/>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67649389"/>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580297687"/>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32877364"/>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87046518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40846672"/>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62454027"/>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258F-7D29-444B-A44E-88F938A53E1C}" type="datetimeFigureOut">
              <a:rPr lang="en-US" smtClean="0"/>
              <a:t>2/26/2023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97855-066A-4DAF-858C-83EF97D0E953}" type="slidenum">
              <a:rPr lang="en-US" smtClean="0"/>
              <a:t>‹#›</a:t>
            </a:fld>
            <a:endParaRPr lang="en-US"/>
          </a:p>
        </p:txBody>
      </p:sp>
    </p:spTree>
    <p:extLst>
      <p:ext uri="{BB962C8B-B14F-4D97-AF65-F5344CB8AC3E}">
        <p14:creationId xmlns:p14="http://schemas.microsoft.com/office/powerpoint/2010/main" val="1496056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rPr>
              <a:t>Prof. Hanan Aly</a:t>
            </a: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80392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68" decel="100000"/>
                                        <p:tgtEl>
                                          <p:spTgt spid="2"/>
                                        </p:tgtEl>
                                      </p:cBhvr>
                                    </p:animEffect>
                                    <p:animScale>
                                      <p:cBhvr>
                                        <p:cTn id="8" dur="768" decel="100000"/>
                                        <p:tgtEl>
                                          <p:spTgt spid="2"/>
                                        </p:tgtEl>
                                      </p:cBhvr>
                                      <p:from x="10000" y="10000"/>
                                      <p:to x="200000" y="450000"/>
                                    </p:animScale>
                                    <p:animScale>
                                      <p:cBhvr>
                                        <p:cTn id="9" dur="1230" accel="100000" fill="hold">
                                          <p:stCondLst>
                                            <p:cond delay="768"/>
                                          </p:stCondLst>
                                        </p:cTn>
                                        <p:tgtEl>
                                          <p:spTgt spid="2"/>
                                        </p:tgtEl>
                                      </p:cBhvr>
                                      <p:from x="200000" y="450000"/>
                                      <p:to x="100000" y="100000"/>
                                    </p:animScale>
                                    <p:set>
                                      <p:cBhvr>
                                        <p:cTn id="10" dur="768" fill="hold"/>
                                        <p:tgtEl>
                                          <p:spTgt spid="2"/>
                                        </p:tgtEl>
                                        <p:attrNameLst>
                                          <p:attrName>ppt_x</p:attrName>
                                        </p:attrNameLst>
                                      </p:cBhvr>
                                      <p:to>
                                        <p:strVal val="(0.5)"/>
                                      </p:to>
                                    </p:set>
                                    <p:anim from="(0.5)" to="(#ppt_x)" calcmode="lin" valueType="num">
                                      <p:cBhvr>
                                        <p:cTn id="11" dur="1230" accel="100000" fill="hold">
                                          <p:stCondLst>
                                            <p:cond delay="768"/>
                                          </p:stCondLst>
                                        </p:cTn>
                                        <p:tgtEl>
                                          <p:spTgt spid="2"/>
                                        </p:tgtEl>
                                        <p:attrNameLst>
                                          <p:attrName>ppt_x</p:attrName>
                                        </p:attrNameLst>
                                      </p:cBhvr>
                                    </p:anim>
                                    <p:set>
                                      <p:cBhvr>
                                        <p:cTn id="12" dur="768" fill="hold"/>
                                        <p:tgtEl>
                                          <p:spTgt spid="2"/>
                                        </p:tgtEl>
                                        <p:attrNameLst>
                                          <p:attrName>ppt_y</p:attrName>
                                        </p:attrNameLst>
                                      </p:cBhvr>
                                      <p:to>
                                        <p:strVal val="(#ppt_y+0.4)"/>
                                      </p:to>
                                    </p:set>
                                    <p:anim from="(#ppt_y+0.4)" to="(#ppt_y)" calcmode="lin" valueType="num">
                                      <p:cBhvr>
                                        <p:cTn id="13" dur="1230" accel="100000" fill="hold">
                                          <p:stCondLst>
                                            <p:cond delay="768"/>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3">
                                            <p:txEl>
                                              <p:pRg st="0" end="0"/>
                                            </p:txEl>
                                          </p:spTgt>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3">
                                            <p:txEl>
                                              <p:pRg st="1" end="1"/>
                                            </p:txEl>
                                          </p:spTgt>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par>
                                <p:cTn id="36" presetID="53" presetClass="entr" presetSubtype="0"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file/d/16fX6BSSoBjC9YyiqIgmgv_zMBTYys5eg/view?usp=sharing" TargetMode="External"/><Relationship Id="rId2" Type="http://schemas.openxmlformats.org/officeDocument/2006/relationships/hyperlink" Target="https://drive.google.com/file/d/1RK4eVIU61iIr5mFngD4GXSa7eYMbYnFE/view?usp=sharing" TargetMode="External"/><Relationship Id="rId1" Type="http://schemas.openxmlformats.org/officeDocument/2006/relationships/slideLayout" Target="../slideLayouts/slideLayout2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9.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61422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5107FC6-20B6-478B-AB48-D0902488C67C}"/>
              </a:ext>
            </a:extLst>
          </p:cNvPr>
          <p:cNvSpPr>
            <a:spLocks noGrp="1" noChangeArrowheads="1"/>
          </p:cNvSpPr>
          <p:nvPr>
            <p:ph type="ctrTitle"/>
          </p:nvPr>
        </p:nvSpPr>
        <p:spPr>
          <a:xfrm>
            <a:off x="191344" y="4845359"/>
            <a:ext cx="7772400" cy="1470025"/>
          </a:xfrm>
        </p:spPr>
        <p:txBody>
          <a:bodyPr>
            <a:noAutofit/>
          </a:bodyPr>
          <a:lstStyle/>
          <a:p>
            <a:pPr algn="l" eaLnBrk="1" hangingPunct="1">
              <a:lnSpc>
                <a:spcPct val="150000"/>
              </a:lnSpc>
            </a:pPr>
            <a:r>
              <a:rPr lang="en-US" altLang="en-US" sz="2800" b="1" dirty="0"/>
              <a:t>Theory of Statistics (3) – SE401</a:t>
            </a:r>
            <a:br>
              <a:rPr lang="en-US" altLang="en-US" sz="2800" b="1" dirty="0"/>
            </a:br>
            <a:r>
              <a:rPr lang="en-US" altLang="en-US" sz="2800" b="1" dirty="0"/>
              <a:t>Fall </a:t>
            </a:r>
            <a:r>
              <a:rPr lang="en-US" altLang="en-US" sz="2800" b="1" dirty="0" smtClean="0"/>
              <a:t>2023</a:t>
            </a:r>
            <a:r>
              <a:rPr lang="en-US" altLang="en-US" sz="2800" b="1" dirty="0"/>
              <a:t/>
            </a:r>
            <a:br>
              <a:rPr lang="en-US" altLang="en-US" sz="2800" b="1" dirty="0"/>
            </a:br>
            <a:r>
              <a:rPr lang="en-US" altLang="en-US" sz="2800" b="1" dirty="0" smtClean="0">
                <a:solidFill>
                  <a:srgbClr val="002060"/>
                </a:solidFill>
              </a:rPr>
              <a:t>Dr. </a:t>
            </a:r>
            <a:r>
              <a:rPr lang="en-US" altLang="en-US" sz="2800" b="1" dirty="0" err="1" smtClean="0">
                <a:solidFill>
                  <a:srgbClr val="002060"/>
                </a:solidFill>
              </a:rPr>
              <a:t>Abd-Elnaser</a:t>
            </a:r>
            <a:r>
              <a:rPr lang="en-US" altLang="en-US" sz="2800" b="1" dirty="0" smtClean="0">
                <a:solidFill>
                  <a:srgbClr val="002060"/>
                </a:solidFill>
              </a:rPr>
              <a:t> </a:t>
            </a:r>
            <a:r>
              <a:rPr lang="en-US" altLang="en-US" sz="2800" b="1" smtClean="0">
                <a:solidFill>
                  <a:srgbClr val="002060"/>
                </a:solidFill>
              </a:rPr>
              <a:t>Saad</a:t>
            </a:r>
            <a:endParaRPr lang="en-US" altLang="en-US" sz="2800" b="1" dirty="0">
              <a:solidFill>
                <a:srgbClr val="002060"/>
              </a:solidFill>
            </a:endParaRPr>
          </a:p>
        </p:txBody>
      </p:sp>
      <p:sp>
        <p:nvSpPr>
          <p:cNvPr id="2051" name="Rectangle 3">
            <a:extLst>
              <a:ext uri="{FF2B5EF4-FFF2-40B4-BE49-F238E27FC236}">
                <a16:creationId xmlns:a16="http://schemas.microsoft.com/office/drawing/2014/main" id="{18F779C1-3424-4197-9AB8-63D856A3A3A7}"/>
              </a:ext>
            </a:extLst>
          </p:cNvPr>
          <p:cNvSpPr>
            <a:spLocks noGrp="1" noChangeArrowheads="1"/>
          </p:cNvSpPr>
          <p:nvPr>
            <p:ph type="subTitle" idx="1"/>
          </p:nvPr>
        </p:nvSpPr>
        <p:spPr>
          <a:xfrm>
            <a:off x="2859155" y="2463359"/>
            <a:ext cx="5904656" cy="953740"/>
          </a:xfrm>
        </p:spPr>
        <p:txBody>
          <a:bodyPr>
            <a:normAutofit fontScale="92500" lnSpcReduction="20000"/>
          </a:bodyPr>
          <a:lstStyle/>
          <a:p>
            <a:pPr eaLnBrk="1" hangingPunct="1"/>
            <a:r>
              <a:rPr lang="en-US" altLang="en-US" sz="6000" b="1" normalizeH="1" dirty="0">
                <a:solidFill>
                  <a:schemeClr val="tx2"/>
                </a:solidFill>
                <a:latin typeface="+mj-lt"/>
                <a:ea typeface="+mj-ea"/>
                <a:cs typeface="+mj-cs"/>
              </a:rPr>
              <a:t>Course Outline</a:t>
            </a:r>
          </a:p>
        </p:txBody>
      </p:sp>
      <p:grpSp>
        <p:nvGrpSpPr>
          <p:cNvPr id="3" name="Group 2">
            <a:extLst>
              <a:ext uri="{FF2B5EF4-FFF2-40B4-BE49-F238E27FC236}">
                <a16:creationId xmlns:a16="http://schemas.microsoft.com/office/drawing/2014/main" id="{1C9EFD27-CDD1-DD3F-26EF-DC2C70873CBB}"/>
              </a:ext>
            </a:extLst>
          </p:cNvPr>
          <p:cNvGrpSpPr/>
          <p:nvPr/>
        </p:nvGrpSpPr>
        <p:grpSpPr>
          <a:xfrm>
            <a:off x="10416480" y="332656"/>
            <a:ext cx="1296144" cy="1080120"/>
            <a:chOff x="1311424" y="2348880"/>
            <a:chExt cx="1296144" cy="1080120"/>
          </a:xfrm>
        </p:grpSpPr>
        <p:sp>
          <p:nvSpPr>
            <p:cNvPr id="2" name="Rectangle 1">
              <a:extLst>
                <a:ext uri="{FF2B5EF4-FFF2-40B4-BE49-F238E27FC236}">
                  <a16:creationId xmlns:a16="http://schemas.microsoft.com/office/drawing/2014/main" id="{3BBA270C-7CB3-44FA-A8B3-ECB5B94FD5CD}"/>
                </a:ext>
              </a:extLst>
            </p:cNvPr>
            <p:cNvSpPr/>
            <p:nvPr/>
          </p:nvSpPr>
          <p:spPr>
            <a:xfrm>
              <a:off x="1311424" y="2348880"/>
              <a:ext cx="1296144" cy="1080120"/>
            </a:xfrm>
            <a:prstGeom prst="rect">
              <a:avLst/>
            </a:prstGeom>
            <a:solidFill>
              <a:srgbClr val="1482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2052" name="Picture 1" descr="Logo">
              <a:extLst>
                <a:ext uri="{FF2B5EF4-FFF2-40B4-BE49-F238E27FC236}">
                  <a16:creationId xmlns:a16="http://schemas.microsoft.com/office/drawing/2014/main" id="{2E8630F4-C2F4-4A13-8093-C907188CC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595" y="2403252"/>
              <a:ext cx="1192088" cy="95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3059725881"/>
      </p:ext>
    </p:extLst>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7826-C4C8-EFF8-7529-213D072C60BE}"/>
              </a:ext>
            </a:extLst>
          </p:cNvPr>
          <p:cNvSpPr>
            <a:spLocks noGrp="1"/>
          </p:cNvSpPr>
          <p:nvPr>
            <p:ph type="title"/>
          </p:nvPr>
        </p:nvSpPr>
        <p:spPr>
          <a:xfrm>
            <a:off x="803643" y="35101"/>
            <a:ext cx="10364451" cy="1596177"/>
          </a:xfrm>
        </p:spPr>
        <p:txBody>
          <a:bodyPr/>
          <a:lstStyle/>
          <a:p>
            <a:r>
              <a:rPr lang="en-US" sz="3600" b="1" i="0" u="none" strike="noStrike" dirty="0">
                <a:solidFill>
                  <a:srgbClr val="000000"/>
                </a:solidFill>
                <a:effectLst/>
                <a:latin typeface="Calibri" panose="020F0502020204030204" pitchFamily="34" charset="0"/>
              </a:rPr>
              <a:t>Course Objective</a:t>
            </a:r>
            <a:endParaRPr lang="en-US" dirty="0"/>
          </a:p>
        </p:txBody>
      </p:sp>
      <p:sp>
        <p:nvSpPr>
          <p:cNvPr id="3" name="Content Placeholder 2">
            <a:extLst>
              <a:ext uri="{FF2B5EF4-FFF2-40B4-BE49-F238E27FC236}">
                <a16:creationId xmlns:a16="http://schemas.microsoft.com/office/drawing/2014/main" id="{A0D4E2CC-F676-38DF-0B11-113C2D4BE814}"/>
              </a:ext>
            </a:extLst>
          </p:cNvPr>
          <p:cNvSpPr>
            <a:spLocks noGrp="1"/>
          </p:cNvSpPr>
          <p:nvPr>
            <p:ph sz="quarter" idx="13"/>
          </p:nvPr>
        </p:nvSpPr>
        <p:spPr>
          <a:xfrm>
            <a:off x="689412" y="1268760"/>
            <a:ext cx="10592912" cy="4697869"/>
          </a:xfrm>
        </p:spPr>
        <p:txBody>
          <a:bodyPr>
            <a:noAutofit/>
          </a:bodyPr>
          <a:lstStyle/>
          <a:p>
            <a:pPr marL="258445" marR="111125" indent="-342900" algn="just" rtl="0">
              <a:spcBef>
                <a:spcPts val="600"/>
              </a:spcBef>
              <a:spcAft>
                <a:spcPts val="600"/>
              </a:spcAft>
              <a:buFont typeface="Wingdings" panose="05000000000000000000" pitchFamily="2" charset="2"/>
              <a:buChar char="Ø"/>
            </a:pPr>
            <a:r>
              <a:rPr lang="en-US" sz="2600" cap="none" dirty="0"/>
              <a:t>The first part of this course aims at providing the students with the main concepts and theorems of statistical hypothesis testing as a method of inferential statistics. This part is also concerned with the application of those concepts and theorems to solve problems in various practical fields. This part of the course mainly considers classical hypothesis testing techniques.</a:t>
            </a:r>
          </a:p>
          <a:p>
            <a:pPr marL="258445" marR="111125" indent="-342900" algn="just" rtl="0">
              <a:spcBef>
                <a:spcPts val="600"/>
              </a:spcBef>
              <a:spcAft>
                <a:spcPts val="600"/>
              </a:spcAft>
              <a:buFont typeface="Wingdings" panose="05000000000000000000" pitchFamily="2" charset="2"/>
              <a:buChar char="Ø"/>
            </a:pPr>
            <a:r>
              <a:rPr lang="en-US" sz="2600" cap="none" dirty="0"/>
              <a:t>The second part of the course aims at providing a rigorous treatment of the multivariate normal distribution and the distribution of quadratic forms. </a:t>
            </a:r>
          </a:p>
          <a:p>
            <a:pPr marL="258445" marR="111125" indent="-342900" algn="just" rtl="0">
              <a:spcBef>
                <a:spcPts val="600"/>
              </a:spcBef>
              <a:spcAft>
                <a:spcPts val="600"/>
              </a:spcAft>
              <a:buFont typeface="Wingdings" panose="05000000000000000000" pitchFamily="2" charset="2"/>
              <a:buChar char="Ø"/>
            </a:pPr>
            <a:r>
              <a:rPr lang="en-US" sz="2600" cap="none" dirty="0"/>
              <a:t>The third part of this course aims at presenting linear models as an application to both hypothesis testing as well as multivariate normal distribution and quadratic forms.</a:t>
            </a:r>
          </a:p>
        </p:txBody>
      </p:sp>
      <p:sp>
        <p:nvSpPr>
          <p:cNvPr id="5" name="Slide Number Placeholder 4">
            <a:extLst>
              <a:ext uri="{FF2B5EF4-FFF2-40B4-BE49-F238E27FC236}">
                <a16:creationId xmlns:a16="http://schemas.microsoft.com/office/drawing/2014/main" id="{987A550C-54F7-1B8B-A7BE-02BAEF2BDC92}"/>
              </a:ext>
            </a:extLst>
          </p:cNvPr>
          <p:cNvSpPr>
            <a:spLocks noGrp="1"/>
          </p:cNvSpPr>
          <p:nvPr>
            <p:ph type="sldNum" sz="quarter" idx="12"/>
          </p:nvPr>
        </p:nvSpPr>
        <p:spPr>
          <a:xfrm>
            <a:off x="10776520" y="6237312"/>
            <a:ext cx="76421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320EA6-2CAC-4862-8F86-B5D2B7E70B15}" type="slidenum">
              <a:rPr kumimoji="0" lang="en-US" alt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alt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86837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5">
            <a:extLst>
              <a:ext uri="{FF2B5EF4-FFF2-40B4-BE49-F238E27FC236}">
                <a16:creationId xmlns:a16="http://schemas.microsoft.com/office/drawing/2014/main" id="{E64412CC-09E9-4436-8C9D-0EF3DD3A0CBF}"/>
              </a:ext>
            </a:extLst>
          </p:cNvPr>
          <p:cNvSpPr>
            <a:spLocks noGrp="1"/>
          </p:cNvSpPr>
          <p:nvPr>
            <p:ph type="sldNum" sz="quarter" idx="12"/>
          </p:nvPr>
        </p:nvSpPr>
        <p:spPr>
          <a:noFill/>
        </p:spPr>
        <p:txBody>
          <a:bodyPr/>
          <a:lstStyle>
            <a:lvl1pPr eaLnBrk="0" hangingPunct="0">
              <a:defRPr sz="3200" i="1" baseline="30000">
                <a:solidFill>
                  <a:schemeClr val="tx1"/>
                </a:solidFill>
                <a:latin typeface="Arial" panose="020B0604020202020204" pitchFamily="34" charset="0"/>
                <a:cs typeface="Arial" panose="020B0604020202020204" pitchFamily="34" charset="0"/>
              </a:defRPr>
            </a:lvl1pPr>
            <a:lvl2pPr marL="742950" indent="-285750" eaLnBrk="0" hangingPunct="0">
              <a:defRPr sz="3200" i="1" baseline="30000">
                <a:solidFill>
                  <a:schemeClr val="tx1"/>
                </a:solidFill>
                <a:latin typeface="Arial" panose="020B0604020202020204" pitchFamily="34" charset="0"/>
                <a:cs typeface="Arial" panose="020B0604020202020204" pitchFamily="34" charset="0"/>
              </a:defRPr>
            </a:lvl2pPr>
            <a:lvl3pPr marL="1143000" indent="-228600" eaLnBrk="0" hangingPunct="0">
              <a:defRPr sz="3200" i="1" baseline="30000">
                <a:solidFill>
                  <a:schemeClr val="tx1"/>
                </a:solidFill>
                <a:latin typeface="Arial" panose="020B0604020202020204" pitchFamily="34" charset="0"/>
                <a:cs typeface="Arial" panose="020B0604020202020204" pitchFamily="34" charset="0"/>
              </a:defRPr>
            </a:lvl3pPr>
            <a:lvl4pPr marL="1600200" indent="-228600" eaLnBrk="0" hangingPunct="0">
              <a:defRPr sz="3200" i="1" baseline="30000">
                <a:solidFill>
                  <a:schemeClr val="tx1"/>
                </a:solidFill>
                <a:latin typeface="Arial" panose="020B0604020202020204" pitchFamily="34" charset="0"/>
                <a:cs typeface="Arial" panose="020B0604020202020204" pitchFamily="34" charset="0"/>
              </a:defRPr>
            </a:lvl4pPr>
            <a:lvl5pPr marL="2057400" indent="-228600" eaLnBrk="0" hangingPunct="0">
              <a:defRPr sz="3200" i="1" baseline="30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40AFCFB-E283-4CF1-B0E4-9111475E5440}" type="slidenum">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3">
            <a:extLst>
              <a:ext uri="{FF2B5EF4-FFF2-40B4-BE49-F238E27FC236}">
                <a16:creationId xmlns:a16="http://schemas.microsoft.com/office/drawing/2014/main" id="{716AD321-19B6-4D88-A836-008930365457}"/>
              </a:ext>
            </a:extLst>
          </p:cNvPr>
          <p:cNvGraphicFramePr>
            <a:graphicFrameLocks/>
          </p:cNvGraphicFramePr>
          <p:nvPr>
            <p:extLst/>
          </p:nvPr>
        </p:nvGraphicFramePr>
        <p:xfrm>
          <a:off x="259080" y="1207364"/>
          <a:ext cx="11328935" cy="5374628"/>
        </p:xfrm>
        <a:graphic>
          <a:graphicData uri="http://schemas.openxmlformats.org/drawingml/2006/table">
            <a:tbl>
              <a:tblPr firstRow="1" bandRow="1">
                <a:tableStyleId>{5C22544A-7EE6-4342-B048-85BDC9FD1C3A}</a:tableStyleId>
              </a:tblPr>
              <a:tblGrid>
                <a:gridCol w="11328935">
                  <a:extLst>
                    <a:ext uri="{9D8B030D-6E8A-4147-A177-3AD203B41FA5}">
                      <a16:colId xmlns:a16="http://schemas.microsoft.com/office/drawing/2014/main" val="20000"/>
                    </a:ext>
                  </a:extLst>
                </a:gridCol>
              </a:tblGrid>
              <a:tr h="4598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bg1"/>
                          </a:solidFill>
                          <a:latin typeface="+mn-lt"/>
                          <a:ea typeface="+mn-ea"/>
                          <a:cs typeface="+mn-cs"/>
                        </a:rPr>
                        <a:t>UNIT 1:  Tests of Statistical Hypotheses </a:t>
                      </a:r>
                    </a:p>
                  </a:txBody>
                  <a:tcPr>
                    <a:solidFill>
                      <a:schemeClr val="accent1">
                        <a:lumMod val="75000"/>
                      </a:schemeClr>
                    </a:solidFill>
                  </a:tcPr>
                </a:tc>
                <a:extLst>
                  <a:ext uri="{0D108BD9-81ED-4DB2-BD59-A6C34878D82A}">
                    <a16:rowId xmlns:a16="http://schemas.microsoft.com/office/drawing/2014/main" val="2012374293"/>
                  </a:ext>
                </a:extLst>
              </a:tr>
              <a:tr h="459861">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mn-lt"/>
                          <a:ea typeface="+mn-ea"/>
                          <a:cs typeface="+mn-cs"/>
                        </a:rPr>
                        <a:t>1- Introduction to Tests of Statistical Hypotheses </a:t>
                      </a:r>
                    </a:p>
                  </a:txBody>
                  <a:tcPr/>
                </a:tc>
                <a:extLst>
                  <a:ext uri="{0D108BD9-81ED-4DB2-BD59-A6C34878D82A}">
                    <a16:rowId xmlns:a16="http://schemas.microsoft.com/office/drawing/2014/main" val="10001"/>
                  </a:ext>
                </a:extLst>
              </a:tr>
              <a:tr h="1207137">
                <a:tc>
                  <a:txBody>
                    <a:bodyPr/>
                    <a:lstStyle/>
                    <a:p>
                      <a:pPr marL="974725" lvl="1" indent="0" algn="l" defTabSz="914400" rtl="0" eaLnBrk="1" latinLnBrk="0" hangingPunct="1"/>
                      <a:r>
                        <a:rPr lang="en-US" sz="2400" b="0" kern="1200" dirty="0">
                          <a:solidFill>
                            <a:schemeClr val="tx1"/>
                          </a:solidFill>
                          <a:latin typeface="+mn-lt"/>
                          <a:ea typeface="+mn-ea"/>
                          <a:cs typeface="+mn-cs"/>
                        </a:rPr>
                        <a:t>Definitions: statistical hypothesis - test of a statistical hypothesis - critical region –power functions of a test - two types of errors – Neyman-Pearson Theorem (Simple versus simple hypotheses).</a:t>
                      </a:r>
                    </a:p>
                  </a:txBody>
                  <a:tcPr>
                    <a:solidFill>
                      <a:srgbClr val="80B5CA"/>
                    </a:solidFill>
                  </a:tcPr>
                </a:tc>
                <a:extLst>
                  <a:ext uri="{0D108BD9-81ED-4DB2-BD59-A6C34878D82A}">
                    <a16:rowId xmlns:a16="http://schemas.microsoft.com/office/drawing/2014/main" val="10002"/>
                  </a:ext>
                </a:extLst>
              </a:tr>
              <a:tr h="502973">
                <a:tc>
                  <a:txBody>
                    <a:bodyPr/>
                    <a:lstStyle/>
                    <a:p>
                      <a:pPr marL="568325" lvl="0" indent="0" algn="l" defTabSz="914400" rtl="0" eaLnBrk="1" latinLnBrk="0" hangingPunct="1"/>
                      <a:r>
                        <a:rPr lang="en-US" sz="2400" b="1" kern="1200" dirty="0">
                          <a:solidFill>
                            <a:schemeClr val="tx1"/>
                          </a:solidFill>
                          <a:latin typeface="+mn-lt"/>
                          <a:ea typeface="+mn-ea"/>
                          <a:cs typeface="+mn-cs"/>
                        </a:rPr>
                        <a:t>2- Uniformly Most Powerful Tests</a:t>
                      </a:r>
                    </a:p>
                  </a:txBody>
                  <a:tcPr/>
                </a:tc>
                <a:extLst>
                  <a:ext uri="{0D108BD9-81ED-4DB2-BD59-A6C34878D82A}">
                    <a16:rowId xmlns:a16="http://schemas.microsoft.com/office/drawing/2014/main" val="10004"/>
                  </a:ext>
                </a:extLst>
              </a:tr>
              <a:tr h="833498">
                <a:tc>
                  <a:txBody>
                    <a:bodyPr/>
                    <a:lstStyle/>
                    <a:p>
                      <a:pPr marL="974725" lvl="1" indent="0" algn="l" defTabSz="914400" rtl="0" eaLnBrk="1" latinLnBrk="0" hangingPunct="1"/>
                      <a:r>
                        <a:rPr lang="en-US" sz="2400" b="0" kern="1200" dirty="0">
                          <a:solidFill>
                            <a:schemeClr val="tx1"/>
                          </a:solidFill>
                          <a:latin typeface="+mn-lt"/>
                          <a:ea typeface="+mn-ea"/>
                          <a:cs typeface="+mn-cs"/>
                        </a:rPr>
                        <a:t>Derivation of the critical region of simple versus composite hypotheses –power function - two types of errors.</a:t>
                      </a:r>
                    </a:p>
                  </a:txBody>
                  <a:tcPr>
                    <a:solidFill>
                      <a:srgbClr val="80B5CA"/>
                    </a:solidFill>
                  </a:tcPr>
                </a:tc>
                <a:extLst>
                  <a:ext uri="{0D108BD9-81ED-4DB2-BD59-A6C34878D82A}">
                    <a16:rowId xmlns:a16="http://schemas.microsoft.com/office/drawing/2014/main" val="10005"/>
                  </a:ext>
                </a:extLst>
              </a:tr>
              <a:tr h="502973">
                <a:tc>
                  <a:txBody>
                    <a:bodyPr/>
                    <a:lstStyle/>
                    <a:p>
                      <a:pPr marL="568325"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3- Monotone likelihood Ratio Tests</a:t>
                      </a:r>
                    </a:p>
                  </a:txBody>
                  <a:tcPr/>
                </a:tc>
                <a:extLst>
                  <a:ext uri="{0D108BD9-81ED-4DB2-BD59-A6C34878D82A}">
                    <a16:rowId xmlns:a16="http://schemas.microsoft.com/office/drawing/2014/main" val="10006"/>
                  </a:ext>
                </a:extLst>
              </a:tr>
              <a:tr h="833498">
                <a:tc>
                  <a:txBody>
                    <a:bodyPr/>
                    <a:lstStyle/>
                    <a:p>
                      <a:pPr marL="974725" marR="0" lvl="1" indent="0" algn="l" defTabSz="914400" rtl="0" eaLnBrk="1" fontAlgn="auto" latinLnBrk="0" hangingPunct="1">
                        <a:lnSpc>
                          <a:spcPct val="100000"/>
                        </a:lnSpc>
                        <a:spcBef>
                          <a:spcPts val="0"/>
                        </a:spcBef>
                        <a:spcAft>
                          <a:spcPts val="0"/>
                        </a:spcAft>
                        <a:buClrTx/>
                        <a:buSzTx/>
                        <a:buFontTx/>
                        <a:buNone/>
                        <a:tabLst>
                          <a:tab pos="5546725" algn="l"/>
                        </a:tabLst>
                        <a:defRPr/>
                      </a:pPr>
                      <a:r>
                        <a:rPr lang="en-US" sz="2400" b="0" kern="1200" noProof="0" dirty="0">
                          <a:solidFill>
                            <a:schemeClr val="tx1"/>
                          </a:solidFill>
                          <a:latin typeface="+mn-lt"/>
                          <a:ea typeface="+mn-ea"/>
                          <a:cs typeface="+mn-cs"/>
                        </a:rPr>
                        <a:t>Derivation of the critical region of (one-sided) composite versus composite hypotheses –power function - two types of errors.</a:t>
                      </a:r>
                    </a:p>
                  </a:txBody>
                  <a:tcPr>
                    <a:solidFill>
                      <a:srgbClr val="80B5CA"/>
                    </a:solidFill>
                  </a:tcPr>
                </a:tc>
                <a:extLst>
                  <a:ext uri="{0D108BD9-81ED-4DB2-BD59-A6C34878D82A}">
                    <a16:rowId xmlns:a16="http://schemas.microsoft.com/office/drawing/2014/main" val="10007"/>
                  </a:ext>
                </a:extLst>
              </a:tr>
              <a:tr h="574827">
                <a:tc>
                  <a:txBody>
                    <a:bodyPr/>
                    <a:lstStyle/>
                    <a:p>
                      <a:pPr marL="568325"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4- Generalized Likelihood Ratio Tests</a:t>
                      </a:r>
                    </a:p>
                  </a:txBody>
                  <a:tcPr/>
                </a:tc>
                <a:extLst>
                  <a:ext uri="{0D108BD9-81ED-4DB2-BD59-A6C34878D82A}">
                    <a16:rowId xmlns:a16="http://schemas.microsoft.com/office/drawing/2014/main" val="10008"/>
                  </a:ext>
                </a:extLst>
              </a:tr>
            </a:tbl>
          </a:graphicData>
        </a:graphic>
      </p:graphicFrame>
      <p:sp>
        <p:nvSpPr>
          <p:cNvPr id="7" name="Rectangle 3">
            <a:extLst>
              <a:ext uri="{FF2B5EF4-FFF2-40B4-BE49-F238E27FC236}">
                <a16:creationId xmlns:a16="http://schemas.microsoft.com/office/drawing/2014/main" id="{1D965F2F-8ECA-407F-B5D0-65C1286A4DD4}"/>
              </a:ext>
            </a:extLst>
          </p:cNvPr>
          <p:cNvSpPr txBox="1">
            <a:spLocks noChangeArrowheads="1"/>
          </p:cNvSpPr>
          <p:nvPr/>
        </p:nvSpPr>
        <p:spPr>
          <a:xfrm>
            <a:off x="3763307" y="0"/>
            <a:ext cx="4320480" cy="1340768"/>
          </a:xfrm>
          <a:prstGeom prst="rect">
            <a:avLst/>
          </a:prstGeom>
        </p:spPr>
        <p:txBody>
          <a:bodyPr vert="horz" lIns="91440" tIns="45720" rIns="91440" bIns="45720" rtlCol="0">
            <a:normAutofit fontScale="92500" lnSpcReduction="20000"/>
          </a:bodyPr>
          <a:lstStyle>
            <a:defPPr>
              <a:defRPr lang="en-US"/>
            </a:defPPr>
            <a:lvl1pPr indent="0" defTabSz="914400">
              <a:lnSpc>
                <a:spcPct val="170000"/>
              </a:lnSpc>
              <a:spcBef>
                <a:spcPts val="0"/>
              </a:spcBef>
              <a:spcAft>
                <a:spcPts val="0"/>
              </a:spcAft>
              <a:buClr>
                <a:schemeClr val="tx1">
                  <a:lumMod val="85000"/>
                  <a:lumOff val="15000"/>
                </a:schemeClr>
              </a:buClr>
              <a:buFont typeface="Garamond" pitchFamily="18" charset="0"/>
              <a:buNone/>
              <a:defRPr sz="2800" b="1">
                <a:solidFill>
                  <a:srgbClr val="C00000"/>
                </a:solidFill>
              </a:defRPr>
            </a:lvl1pPr>
            <a:lvl2pPr indent="-182880" defTabSz="914400">
              <a:lnSpc>
                <a:spcPct val="100000"/>
              </a:lnSpc>
              <a:spcBef>
                <a:spcPts val="500"/>
              </a:spcBef>
              <a:buClr>
                <a:schemeClr val="tx1">
                  <a:lumMod val="85000"/>
                  <a:lumOff val="15000"/>
                </a:schemeClr>
              </a:buClr>
              <a:buFont typeface="Garamond" pitchFamily="18" charset="0"/>
              <a:buChar char="◦"/>
              <a:defRPr sz="1600"/>
            </a:lvl2pPr>
            <a:lvl3pPr marL="731520" indent="-182880" defTabSz="914400">
              <a:lnSpc>
                <a:spcPct val="100000"/>
              </a:lnSpc>
              <a:spcBef>
                <a:spcPts val="500"/>
              </a:spcBef>
              <a:buClr>
                <a:schemeClr val="tx1">
                  <a:lumMod val="85000"/>
                  <a:lumOff val="15000"/>
                </a:schemeClr>
              </a:buClr>
              <a:buFont typeface="Garamond" pitchFamily="18" charset="0"/>
              <a:buChar char="◦"/>
              <a:defRPr sz="1400"/>
            </a:lvl3pPr>
            <a:lvl4pPr marL="1005840" indent="-182880" defTabSz="914400">
              <a:lnSpc>
                <a:spcPct val="100000"/>
              </a:lnSpc>
              <a:spcBef>
                <a:spcPts val="500"/>
              </a:spcBef>
              <a:buClr>
                <a:schemeClr val="tx1">
                  <a:lumMod val="85000"/>
                  <a:lumOff val="15000"/>
                </a:schemeClr>
              </a:buClr>
              <a:buFont typeface="Garamond" pitchFamily="18" charset="0"/>
              <a:buChar char="◦"/>
              <a:defRPr sz="1400"/>
            </a:lvl4pPr>
            <a:lvl5pPr marL="1280160" indent="-182880" defTabSz="914400">
              <a:lnSpc>
                <a:spcPct val="100000"/>
              </a:lnSpc>
              <a:spcBef>
                <a:spcPts val="500"/>
              </a:spcBef>
              <a:buClr>
                <a:schemeClr val="tx1">
                  <a:lumMod val="85000"/>
                  <a:lumOff val="15000"/>
                </a:schemeClr>
              </a:buClr>
              <a:buFont typeface="Garamond" pitchFamily="18" charset="0"/>
              <a:buChar char="◦"/>
              <a:defRPr sz="1400"/>
            </a:lvl5pPr>
            <a:lvl6pPr marL="1600000" indent="-228600" defTabSz="914400">
              <a:lnSpc>
                <a:spcPct val="100000"/>
              </a:lnSpc>
              <a:spcBef>
                <a:spcPts val="500"/>
              </a:spcBef>
              <a:buClr>
                <a:schemeClr val="tx1">
                  <a:lumMod val="85000"/>
                  <a:lumOff val="15000"/>
                </a:schemeClr>
              </a:buClr>
              <a:buFont typeface="Garamond" pitchFamily="18" charset="0"/>
              <a:buChar char="◦"/>
              <a:defRPr sz="1400"/>
            </a:lvl6pPr>
            <a:lvl7pPr marL="1900000" indent="-228600" defTabSz="914400">
              <a:lnSpc>
                <a:spcPct val="100000"/>
              </a:lnSpc>
              <a:spcBef>
                <a:spcPts val="500"/>
              </a:spcBef>
              <a:buClr>
                <a:schemeClr val="tx1">
                  <a:lumMod val="85000"/>
                  <a:lumOff val="15000"/>
                </a:schemeClr>
              </a:buClr>
              <a:buFont typeface="Garamond" pitchFamily="18" charset="0"/>
              <a:buChar char="◦"/>
              <a:defRPr sz="1400"/>
            </a:lvl7pPr>
            <a:lvl8pPr marL="2200000" indent="-228600" defTabSz="914400">
              <a:lnSpc>
                <a:spcPct val="100000"/>
              </a:lnSpc>
              <a:spcBef>
                <a:spcPts val="500"/>
              </a:spcBef>
              <a:buClr>
                <a:schemeClr val="tx1">
                  <a:lumMod val="85000"/>
                  <a:lumOff val="15000"/>
                </a:schemeClr>
              </a:buClr>
              <a:buFont typeface="Garamond" pitchFamily="18" charset="0"/>
              <a:buChar char="◦"/>
              <a:defRPr sz="1400"/>
            </a:lvl8pPr>
            <a:lvl9pPr marL="2500000" indent="-228600" defTabSz="914400">
              <a:lnSpc>
                <a:spcPct val="100000"/>
              </a:lnSpc>
              <a:spcBef>
                <a:spcPts val="500"/>
              </a:spcBef>
              <a:buClr>
                <a:schemeClr val="tx1">
                  <a:lumMod val="85000"/>
                  <a:lumOff val="15000"/>
                </a:schemeClr>
              </a:buClr>
              <a:buFont typeface="Garamond" pitchFamily="18" charset="0"/>
              <a:buChar char="◦"/>
              <a:defRPr sz="1400"/>
            </a:lvl9pPr>
          </a:lstStyle>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Course Content</a:t>
            </a:r>
          </a:p>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PART I</a:t>
            </a:r>
          </a:p>
          <a:p>
            <a:pPr marL="0" marR="0" lvl="0" indent="0" algn="l"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endPar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endParaRPr>
          </a:p>
        </p:txBody>
      </p:sp>
    </p:spTree>
    <p:custDataLst>
      <p:tags r:id="rId1"/>
    </p:custDataLst>
    <p:extLst>
      <p:ext uri="{BB962C8B-B14F-4D97-AF65-F5344CB8AC3E}">
        <p14:creationId xmlns:p14="http://schemas.microsoft.com/office/powerpoint/2010/main" val="1616543302"/>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5">
            <a:extLst>
              <a:ext uri="{FF2B5EF4-FFF2-40B4-BE49-F238E27FC236}">
                <a16:creationId xmlns:a16="http://schemas.microsoft.com/office/drawing/2014/main" id="{E64412CC-09E9-4436-8C9D-0EF3DD3A0CBF}"/>
              </a:ext>
            </a:extLst>
          </p:cNvPr>
          <p:cNvSpPr>
            <a:spLocks noGrp="1"/>
          </p:cNvSpPr>
          <p:nvPr>
            <p:ph type="sldNum" sz="quarter" idx="12"/>
          </p:nvPr>
        </p:nvSpPr>
        <p:spPr>
          <a:noFill/>
        </p:spPr>
        <p:txBody>
          <a:bodyPr/>
          <a:lstStyle>
            <a:lvl1pPr eaLnBrk="0" hangingPunct="0">
              <a:defRPr sz="3200" i="1" baseline="30000">
                <a:solidFill>
                  <a:schemeClr val="tx1"/>
                </a:solidFill>
                <a:latin typeface="Arial" panose="020B0604020202020204" pitchFamily="34" charset="0"/>
                <a:cs typeface="Arial" panose="020B0604020202020204" pitchFamily="34" charset="0"/>
              </a:defRPr>
            </a:lvl1pPr>
            <a:lvl2pPr marL="742950" indent="-285750" eaLnBrk="0" hangingPunct="0">
              <a:defRPr sz="3200" i="1" baseline="30000">
                <a:solidFill>
                  <a:schemeClr val="tx1"/>
                </a:solidFill>
                <a:latin typeface="Arial" panose="020B0604020202020204" pitchFamily="34" charset="0"/>
                <a:cs typeface="Arial" panose="020B0604020202020204" pitchFamily="34" charset="0"/>
              </a:defRPr>
            </a:lvl2pPr>
            <a:lvl3pPr marL="1143000" indent="-228600" eaLnBrk="0" hangingPunct="0">
              <a:defRPr sz="3200" i="1" baseline="30000">
                <a:solidFill>
                  <a:schemeClr val="tx1"/>
                </a:solidFill>
                <a:latin typeface="Arial" panose="020B0604020202020204" pitchFamily="34" charset="0"/>
                <a:cs typeface="Arial" panose="020B0604020202020204" pitchFamily="34" charset="0"/>
              </a:defRPr>
            </a:lvl3pPr>
            <a:lvl4pPr marL="1600200" indent="-228600" eaLnBrk="0" hangingPunct="0">
              <a:defRPr sz="3200" i="1" baseline="30000">
                <a:solidFill>
                  <a:schemeClr val="tx1"/>
                </a:solidFill>
                <a:latin typeface="Arial" panose="020B0604020202020204" pitchFamily="34" charset="0"/>
                <a:cs typeface="Arial" panose="020B0604020202020204" pitchFamily="34" charset="0"/>
              </a:defRPr>
            </a:lvl4pPr>
            <a:lvl5pPr marL="2057400" indent="-228600" eaLnBrk="0" hangingPunct="0">
              <a:defRPr sz="3200" i="1" baseline="30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40AFCFB-E283-4CF1-B0E4-9111475E5440}" type="slidenum">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9" name="Content Placeholder 3">
            <a:extLst>
              <a:ext uri="{FF2B5EF4-FFF2-40B4-BE49-F238E27FC236}">
                <a16:creationId xmlns:a16="http://schemas.microsoft.com/office/drawing/2014/main" id="{A83BBB98-163F-4637-96A3-3E0E1CDAC6D8}"/>
              </a:ext>
            </a:extLst>
          </p:cNvPr>
          <p:cNvGraphicFramePr>
            <a:graphicFrameLocks/>
          </p:cNvGraphicFramePr>
          <p:nvPr>
            <p:extLst/>
          </p:nvPr>
        </p:nvGraphicFramePr>
        <p:xfrm>
          <a:off x="431531" y="1340768"/>
          <a:ext cx="11328935" cy="3291840"/>
        </p:xfrm>
        <a:graphic>
          <a:graphicData uri="http://schemas.openxmlformats.org/drawingml/2006/table">
            <a:tbl>
              <a:tblPr firstRow="1" bandRow="1">
                <a:tableStyleId>{5C22544A-7EE6-4342-B048-85BDC9FD1C3A}</a:tableStyleId>
              </a:tblPr>
              <a:tblGrid>
                <a:gridCol w="11328935">
                  <a:extLst>
                    <a:ext uri="{9D8B030D-6E8A-4147-A177-3AD203B41FA5}">
                      <a16:colId xmlns:a16="http://schemas.microsoft.com/office/drawing/2014/main" val="20000"/>
                    </a:ext>
                  </a:extLst>
                </a:gridCol>
              </a:tblGrid>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bg1"/>
                          </a:solidFill>
                          <a:latin typeface="+mn-lt"/>
                          <a:ea typeface="+mn-ea"/>
                          <a:cs typeface="+mn-cs"/>
                        </a:rPr>
                        <a:t>UNIT 2: The Multivariate Normal Distribution</a:t>
                      </a:r>
                    </a:p>
                  </a:txBody>
                  <a:tcPr>
                    <a:solidFill>
                      <a:schemeClr val="accent1">
                        <a:lumMod val="75000"/>
                      </a:schemeClr>
                    </a:solidFill>
                  </a:tcPr>
                </a:tc>
                <a:extLst>
                  <a:ext uri="{0D108BD9-81ED-4DB2-BD59-A6C34878D82A}">
                    <a16:rowId xmlns:a16="http://schemas.microsoft.com/office/drawing/2014/main" val="2012374293"/>
                  </a:ext>
                </a:extLst>
              </a:tr>
              <a:tr h="548640">
                <a:tc>
                  <a:txBody>
                    <a:bodyPr/>
                    <a:lstStyle/>
                    <a:p>
                      <a:pPr marL="635000" marR="0" indent="-355600" algn="l" defTabSz="914400" rtl="0" eaLnBrk="1" fontAlgn="auto" latinLnBrk="0" hangingPunct="1">
                        <a:lnSpc>
                          <a:spcPct val="100000"/>
                        </a:lnSpc>
                        <a:spcBef>
                          <a:spcPts val="0"/>
                        </a:spcBef>
                        <a:spcAft>
                          <a:spcPts val="0"/>
                        </a:spcAft>
                        <a:buClrTx/>
                        <a:buSzTx/>
                        <a:buFont typeface="+mj-lt"/>
                        <a:buAutoNum type="arabicPeriod"/>
                        <a:tabLst/>
                        <a:defRPr/>
                      </a:pPr>
                      <a:r>
                        <a:rPr lang="en-US" sz="2400" b="1" kern="1200" dirty="0">
                          <a:solidFill>
                            <a:schemeClr val="tx1"/>
                          </a:solidFill>
                          <a:latin typeface="+mn-lt"/>
                          <a:ea typeface="+mn-ea"/>
                          <a:cs typeface="+mn-cs"/>
                        </a:rPr>
                        <a:t>Review of multivariate random variables (random vector)</a:t>
                      </a:r>
                    </a:p>
                  </a:txBody>
                  <a:tcPr anchor="ctr"/>
                </a:tc>
                <a:extLst>
                  <a:ext uri="{0D108BD9-81ED-4DB2-BD59-A6C34878D82A}">
                    <a16:rowId xmlns:a16="http://schemas.microsoft.com/office/drawing/2014/main" val="2013673044"/>
                  </a:ext>
                </a:extLst>
              </a:tr>
              <a:tr h="548640">
                <a:tc>
                  <a:txBody>
                    <a:bodyPr/>
                    <a:lstStyle/>
                    <a:p>
                      <a:pPr marL="635000" marR="0" indent="-355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2400" b="1" kern="1200" dirty="0">
                          <a:solidFill>
                            <a:schemeClr val="tx1"/>
                          </a:solidFill>
                          <a:latin typeface="+mn-lt"/>
                          <a:ea typeface="+mn-ea"/>
                          <a:cs typeface="+mn-cs"/>
                        </a:rPr>
                        <a:t>The probability density function of multinormal variates and its properties</a:t>
                      </a:r>
                    </a:p>
                  </a:txBody>
                  <a:tcPr anchor="ctr">
                    <a:solidFill>
                      <a:srgbClr val="E7F1FA"/>
                    </a:solidFill>
                  </a:tcPr>
                </a:tc>
                <a:extLst>
                  <a:ext uri="{0D108BD9-81ED-4DB2-BD59-A6C34878D82A}">
                    <a16:rowId xmlns:a16="http://schemas.microsoft.com/office/drawing/2014/main" val="10001"/>
                  </a:ext>
                </a:extLst>
              </a:tr>
              <a:tr h="548640">
                <a:tc>
                  <a:txBody>
                    <a:bodyPr/>
                    <a:lstStyle/>
                    <a:p>
                      <a:pPr marL="635000" lvl="1" indent="-355600" algn="l" defTabSz="914400" rtl="0" eaLnBrk="1" latinLnBrk="0" hangingPunct="1">
                        <a:buFont typeface="+mj-lt"/>
                        <a:buAutoNum type="arabicPeriod" startAt="3"/>
                      </a:pPr>
                      <a:r>
                        <a:rPr lang="en-US" sz="2400" b="1" kern="1200" dirty="0">
                          <a:solidFill>
                            <a:schemeClr val="tx1"/>
                          </a:solidFill>
                          <a:latin typeface="+mn-lt"/>
                          <a:ea typeface="+mn-ea"/>
                          <a:cs typeface="+mn-cs"/>
                        </a:rPr>
                        <a:t>The conditional distribution of multinormal variates</a:t>
                      </a:r>
                    </a:p>
                  </a:txBody>
                  <a:tcPr anchor="ctr">
                    <a:solidFill>
                      <a:srgbClr val="80B5CA"/>
                    </a:solidFill>
                  </a:tcPr>
                </a:tc>
                <a:extLst>
                  <a:ext uri="{0D108BD9-81ED-4DB2-BD59-A6C34878D82A}">
                    <a16:rowId xmlns:a16="http://schemas.microsoft.com/office/drawing/2014/main" val="10002"/>
                  </a:ext>
                </a:extLst>
              </a:tr>
              <a:tr h="548640">
                <a:tc>
                  <a:txBody>
                    <a:bodyPr/>
                    <a:lstStyle/>
                    <a:p>
                      <a:pPr marL="635000" lvl="1" indent="-355600" algn="l" defTabSz="914400" rtl="0" eaLnBrk="1" latinLnBrk="0" hangingPunct="1">
                        <a:buFont typeface="+mj-lt"/>
                        <a:buAutoNum type="arabicPeriod" startAt="4"/>
                      </a:pPr>
                      <a:r>
                        <a:rPr lang="en-US" sz="2400" b="1" kern="1200" dirty="0">
                          <a:solidFill>
                            <a:schemeClr val="tx1"/>
                          </a:solidFill>
                          <a:latin typeface="+mn-lt"/>
                          <a:ea typeface="+mn-ea"/>
                          <a:cs typeface="+mn-cs"/>
                        </a:rPr>
                        <a:t>The moment generating function of multinormal variates</a:t>
                      </a:r>
                    </a:p>
                  </a:txBody>
                  <a:tcPr anchor="ctr"/>
                </a:tc>
                <a:extLst>
                  <a:ext uri="{0D108BD9-81ED-4DB2-BD59-A6C34878D82A}">
                    <a16:rowId xmlns:a16="http://schemas.microsoft.com/office/drawing/2014/main" val="10004"/>
                  </a:ext>
                </a:extLst>
              </a:tr>
              <a:tr h="548640">
                <a:tc>
                  <a:txBody>
                    <a:bodyPr/>
                    <a:lstStyle/>
                    <a:p>
                      <a:pPr marL="635000" marR="0" lvl="1" indent="-355600" algn="l" defTabSz="914400" rtl="0" eaLnBrk="1" fontAlgn="auto" latinLnBrk="0" hangingPunct="1">
                        <a:lnSpc>
                          <a:spcPct val="100000"/>
                        </a:lnSpc>
                        <a:spcBef>
                          <a:spcPts val="0"/>
                        </a:spcBef>
                        <a:spcAft>
                          <a:spcPts val="0"/>
                        </a:spcAft>
                        <a:buClrTx/>
                        <a:buSzTx/>
                        <a:buFont typeface="+mj-lt"/>
                        <a:buAutoNum type="arabicPeriod" startAt="5"/>
                        <a:tabLst/>
                        <a:defRPr/>
                      </a:pPr>
                      <a:r>
                        <a:rPr lang="en-US" sz="2400" b="1" kern="1200" dirty="0">
                          <a:solidFill>
                            <a:schemeClr val="tx1"/>
                          </a:solidFill>
                          <a:latin typeface="+mn-lt"/>
                          <a:ea typeface="+mn-ea"/>
                          <a:cs typeface="+mn-cs"/>
                        </a:rPr>
                        <a:t>Partial correlation coefficient-Multiple correlation coefficient</a:t>
                      </a:r>
                    </a:p>
                  </a:txBody>
                  <a:tcPr anchor="ctr">
                    <a:solidFill>
                      <a:srgbClr val="80B5CA"/>
                    </a:solidFill>
                  </a:tcPr>
                </a:tc>
                <a:extLst>
                  <a:ext uri="{0D108BD9-81ED-4DB2-BD59-A6C34878D82A}">
                    <a16:rowId xmlns:a16="http://schemas.microsoft.com/office/drawing/2014/main" val="10005"/>
                  </a:ext>
                </a:extLst>
              </a:tr>
            </a:tbl>
          </a:graphicData>
        </a:graphic>
      </p:graphicFrame>
      <p:graphicFrame>
        <p:nvGraphicFramePr>
          <p:cNvPr id="5" name="Content Placeholder 3">
            <a:extLst>
              <a:ext uri="{FF2B5EF4-FFF2-40B4-BE49-F238E27FC236}">
                <a16:creationId xmlns:a16="http://schemas.microsoft.com/office/drawing/2014/main" id="{EAD62879-C6C8-4CA5-8DBC-A18B9A74D115}"/>
              </a:ext>
            </a:extLst>
          </p:cNvPr>
          <p:cNvGraphicFramePr>
            <a:graphicFrameLocks/>
          </p:cNvGraphicFramePr>
          <p:nvPr>
            <p:extLst/>
          </p:nvPr>
        </p:nvGraphicFramePr>
        <p:xfrm>
          <a:off x="431531" y="4581128"/>
          <a:ext cx="11328935" cy="2194560"/>
        </p:xfrm>
        <a:graphic>
          <a:graphicData uri="http://schemas.openxmlformats.org/drawingml/2006/table">
            <a:tbl>
              <a:tblPr firstRow="1" bandRow="1">
                <a:tableStyleId>{5C22544A-7EE6-4342-B048-85BDC9FD1C3A}</a:tableStyleId>
              </a:tblPr>
              <a:tblGrid>
                <a:gridCol w="11328935">
                  <a:extLst>
                    <a:ext uri="{9D8B030D-6E8A-4147-A177-3AD203B41FA5}">
                      <a16:colId xmlns:a16="http://schemas.microsoft.com/office/drawing/2014/main" val="20000"/>
                    </a:ext>
                  </a:extLst>
                </a:gridCol>
              </a:tblGrid>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bg1"/>
                          </a:solidFill>
                          <a:latin typeface="+mn-lt"/>
                          <a:ea typeface="+mn-ea"/>
                          <a:cs typeface="+mn-cs"/>
                        </a:rPr>
                        <a:t>UNIT 3: Quadratic Forms</a:t>
                      </a:r>
                    </a:p>
                  </a:txBody>
                  <a:tcPr>
                    <a:solidFill>
                      <a:schemeClr val="accent1">
                        <a:lumMod val="75000"/>
                      </a:schemeClr>
                    </a:solidFill>
                  </a:tcPr>
                </a:tc>
                <a:extLst>
                  <a:ext uri="{0D108BD9-81ED-4DB2-BD59-A6C34878D82A}">
                    <a16:rowId xmlns:a16="http://schemas.microsoft.com/office/drawing/2014/main" val="10000"/>
                  </a:ext>
                </a:extLst>
              </a:tr>
              <a:tr h="548640">
                <a:tc>
                  <a:txBody>
                    <a:bodyPr/>
                    <a:lstStyle/>
                    <a:p>
                      <a:pPr marL="1025525" marR="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b="1" kern="1200">
                          <a:solidFill>
                            <a:schemeClr val="tx1"/>
                          </a:solidFill>
                          <a:latin typeface="+mn-lt"/>
                          <a:ea typeface="+mn-ea"/>
                          <a:cs typeface="+mn-cs"/>
                        </a:rPr>
                        <a:t>The probability distribution for Quadratic Forms in Normal variables</a:t>
                      </a:r>
                      <a:endParaRPr lang="en-US" sz="2400" b="1" kern="1200" dirty="0">
                        <a:solidFill>
                          <a:schemeClr val="tx1"/>
                        </a:solidFill>
                        <a:latin typeface="+mn-lt"/>
                        <a:ea typeface="+mn-ea"/>
                        <a:cs typeface="+mn-cs"/>
                      </a:endParaRPr>
                    </a:p>
                  </a:txBody>
                  <a:tcPr anchor="ctr"/>
                </a:tc>
                <a:extLst>
                  <a:ext uri="{0D108BD9-81ED-4DB2-BD59-A6C34878D82A}">
                    <a16:rowId xmlns:a16="http://schemas.microsoft.com/office/drawing/2014/main" val="10001"/>
                  </a:ext>
                </a:extLst>
              </a:tr>
              <a:tr h="548640">
                <a:tc>
                  <a:txBody>
                    <a:bodyPr/>
                    <a:lstStyle/>
                    <a:p>
                      <a:pPr marL="1025525" lvl="1" indent="-457200" algn="l" defTabSz="914400" rtl="0" eaLnBrk="1" latinLnBrk="0" hangingPunct="1">
                        <a:buFont typeface="+mj-lt"/>
                        <a:buAutoNum type="arabicPeriod" startAt="2"/>
                      </a:pPr>
                      <a:r>
                        <a:rPr lang="en-US" sz="2400" b="1" kern="1200" dirty="0">
                          <a:solidFill>
                            <a:schemeClr val="tx1"/>
                          </a:solidFill>
                          <a:latin typeface="+mn-lt"/>
                          <a:ea typeface="+mn-ea"/>
                          <a:cs typeface="+mn-cs"/>
                        </a:rPr>
                        <a:t>Independence of certain Quadratic Forms</a:t>
                      </a:r>
                    </a:p>
                  </a:txBody>
                  <a:tcPr anchor="ctr">
                    <a:solidFill>
                      <a:srgbClr val="80B5CA"/>
                    </a:solidFill>
                  </a:tcPr>
                </a:tc>
                <a:extLst>
                  <a:ext uri="{0D108BD9-81ED-4DB2-BD59-A6C34878D82A}">
                    <a16:rowId xmlns:a16="http://schemas.microsoft.com/office/drawing/2014/main" val="10002"/>
                  </a:ext>
                </a:extLst>
              </a:tr>
              <a:tr h="548640">
                <a:tc>
                  <a:txBody>
                    <a:bodyPr/>
                    <a:lstStyle/>
                    <a:p>
                      <a:pPr marL="1025525" lvl="1" indent="-457200" algn="l" defTabSz="914400" rtl="0" eaLnBrk="1" latinLnBrk="0" hangingPunct="1">
                        <a:buFont typeface="+mj-lt"/>
                        <a:buAutoNum type="arabicPeriod" startAt="3"/>
                      </a:pPr>
                      <a:r>
                        <a:rPr lang="en-US" sz="2400" b="1" kern="1200" dirty="0">
                          <a:solidFill>
                            <a:schemeClr val="tx1"/>
                          </a:solidFill>
                          <a:latin typeface="+mn-lt"/>
                          <a:ea typeface="+mn-ea"/>
                          <a:cs typeface="+mn-cs"/>
                        </a:rPr>
                        <a:t>Cochran theorem</a:t>
                      </a:r>
                    </a:p>
                  </a:txBody>
                  <a:tcPr anchor="ctr"/>
                </a:tc>
                <a:extLst>
                  <a:ext uri="{0D108BD9-81ED-4DB2-BD59-A6C34878D82A}">
                    <a16:rowId xmlns:a16="http://schemas.microsoft.com/office/drawing/2014/main" val="10004"/>
                  </a:ext>
                </a:extLst>
              </a:tr>
            </a:tbl>
          </a:graphicData>
        </a:graphic>
      </p:graphicFrame>
      <p:sp>
        <p:nvSpPr>
          <p:cNvPr id="2" name="Rectangle 3">
            <a:extLst>
              <a:ext uri="{FF2B5EF4-FFF2-40B4-BE49-F238E27FC236}">
                <a16:creationId xmlns:a16="http://schemas.microsoft.com/office/drawing/2014/main" id="{52D9A4D8-A29D-73CA-304A-DC9ACDD3AC11}"/>
              </a:ext>
            </a:extLst>
          </p:cNvPr>
          <p:cNvSpPr txBox="1">
            <a:spLocks noChangeArrowheads="1"/>
          </p:cNvSpPr>
          <p:nvPr/>
        </p:nvSpPr>
        <p:spPr>
          <a:xfrm>
            <a:off x="3763307" y="0"/>
            <a:ext cx="4320480" cy="1340768"/>
          </a:xfrm>
          <a:prstGeom prst="rect">
            <a:avLst/>
          </a:prstGeom>
        </p:spPr>
        <p:txBody>
          <a:bodyPr vert="horz" lIns="91440" tIns="45720" rIns="91440" bIns="45720" rtlCol="0">
            <a:normAutofit fontScale="92500" lnSpcReduction="20000"/>
          </a:bodyPr>
          <a:lstStyle>
            <a:defPPr>
              <a:defRPr lang="en-US"/>
            </a:defPPr>
            <a:lvl1pPr indent="0" defTabSz="914400">
              <a:lnSpc>
                <a:spcPct val="170000"/>
              </a:lnSpc>
              <a:spcBef>
                <a:spcPts val="0"/>
              </a:spcBef>
              <a:spcAft>
                <a:spcPts val="0"/>
              </a:spcAft>
              <a:buClr>
                <a:schemeClr val="tx1">
                  <a:lumMod val="85000"/>
                  <a:lumOff val="15000"/>
                </a:schemeClr>
              </a:buClr>
              <a:buFont typeface="Garamond" pitchFamily="18" charset="0"/>
              <a:buNone/>
              <a:defRPr sz="2800" b="1">
                <a:solidFill>
                  <a:srgbClr val="C00000"/>
                </a:solidFill>
              </a:defRPr>
            </a:lvl1pPr>
            <a:lvl2pPr indent="-182880" defTabSz="914400">
              <a:lnSpc>
                <a:spcPct val="100000"/>
              </a:lnSpc>
              <a:spcBef>
                <a:spcPts val="500"/>
              </a:spcBef>
              <a:buClr>
                <a:schemeClr val="tx1">
                  <a:lumMod val="85000"/>
                  <a:lumOff val="15000"/>
                </a:schemeClr>
              </a:buClr>
              <a:buFont typeface="Garamond" pitchFamily="18" charset="0"/>
              <a:buChar char="◦"/>
              <a:defRPr sz="1600"/>
            </a:lvl2pPr>
            <a:lvl3pPr marL="731520" indent="-182880" defTabSz="914400">
              <a:lnSpc>
                <a:spcPct val="100000"/>
              </a:lnSpc>
              <a:spcBef>
                <a:spcPts val="500"/>
              </a:spcBef>
              <a:buClr>
                <a:schemeClr val="tx1">
                  <a:lumMod val="85000"/>
                  <a:lumOff val="15000"/>
                </a:schemeClr>
              </a:buClr>
              <a:buFont typeface="Garamond" pitchFamily="18" charset="0"/>
              <a:buChar char="◦"/>
              <a:defRPr sz="1400"/>
            </a:lvl3pPr>
            <a:lvl4pPr marL="1005840" indent="-182880" defTabSz="914400">
              <a:lnSpc>
                <a:spcPct val="100000"/>
              </a:lnSpc>
              <a:spcBef>
                <a:spcPts val="500"/>
              </a:spcBef>
              <a:buClr>
                <a:schemeClr val="tx1">
                  <a:lumMod val="85000"/>
                  <a:lumOff val="15000"/>
                </a:schemeClr>
              </a:buClr>
              <a:buFont typeface="Garamond" pitchFamily="18" charset="0"/>
              <a:buChar char="◦"/>
              <a:defRPr sz="1400"/>
            </a:lvl4pPr>
            <a:lvl5pPr marL="1280160" indent="-182880" defTabSz="914400">
              <a:lnSpc>
                <a:spcPct val="100000"/>
              </a:lnSpc>
              <a:spcBef>
                <a:spcPts val="500"/>
              </a:spcBef>
              <a:buClr>
                <a:schemeClr val="tx1">
                  <a:lumMod val="85000"/>
                  <a:lumOff val="15000"/>
                </a:schemeClr>
              </a:buClr>
              <a:buFont typeface="Garamond" pitchFamily="18" charset="0"/>
              <a:buChar char="◦"/>
              <a:defRPr sz="1400"/>
            </a:lvl5pPr>
            <a:lvl6pPr marL="1600000" indent="-228600" defTabSz="914400">
              <a:lnSpc>
                <a:spcPct val="100000"/>
              </a:lnSpc>
              <a:spcBef>
                <a:spcPts val="500"/>
              </a:spcBef>
              <a:buClr>
                <a:schemeClr val="tx1">
                  <a:lumMod val="85000"/>
                  <a:lumOff val="15000"/>
                </a:schemeClr>
              </a:buClr>
              <a:buFont typeface="Garamond" pitchFamily="18" charset="0"/>
              <a:buChar char="◦"/>
              <a:defRPr sz="1400"/>
            </a:lvl6pPr>
            <a:lvl7pPr marL="1900000" indent="-228600" defTabSz="914400">
              <a:lnSpc>
                <a:spcPct val="100000"/>
              </a:lnSpc>
              <a:spcBef>
                <a:spcPts val="500"/>
              </a:spcBef>
              <a:buClr>
                <a:schemeClr val="tx1">
                  <a:lumMod val="85000"/>
                  <a:lumOff val="15000"/>
                </a:schemeClr>
              </a:buClr>
              <a:buFont typeface="Garamond" pitchFamily="18" charset="0"/>
              <a:buChar char="◦"/>
              <a:defRPr sz="1400"/>
            </a:lvl7pPr>
            <a:lvl8pPr marL="2200000" indent="-228600" defTabSz="914400">
              <a:lnSpc>
                <a:spcPct val="100000"/>
              </a:lnSpc>
              <a:spcBef>
                <a:spcPts val="500"/>
              </a:spcBef>
              <a:buClr>
                <a:schemeClr val="tx1">
                  <a:lumMod val="85000"/>
                  <a:lumOff val="15000"/>
                </a:schemeClr>
              </a:buClr>
              <a:buFont typeface="Garamond" pitchFamily="18" charset="0"/>
              <a:buChar char="◦"/>
              <a:defRPr sz="1400"/>
            </a:lvl8pPr>
            <a:lvl9pPr marL="2500000" indent="-228600" defTabSz="914400">
              <a:lnSpc>
                <a:spcPct val="100000"/>
              </a:lnSpc>
              <a:spcBef>
                <a:spcPts val="500"/>
              </a:spcBef>
              <a:buClr>
                <a:schemeClr val="tx1">
                  <a:lumMod val="85000"/>
                  <a:lumOff val="15000"/>
                </a:schemeClr>
              </a:buClr>
              <a:buFont typeface="Garamond" pitchFamily="18" charset="0"/>
              <a:buChar char="◦"/>
              <a:defRPr sz="1400"/>
            </a:lvl9pPr>
          </a:lstStyle>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Course Content</a:t>
            </a:r>
          </a:p>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PART II</a:t>
            </a:r>
          </a:p>
          <a:p>
            <a:pPr marL="0" marR="0" lvl="0" indent="0" algn="l"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endPar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endParaRPr>
          </a:p>
        </p:txBody>
      </p:sp>
    </p:spTree>
    <p:custDataLst>
      <p:tags r:id="rId1"/>
    </p:custDataLst>
    <p:extLst>
      <p:ext uri="{BB962C8B-B14F-4D97-AF65-F5344CB8AC3E}">
        <p14:creationId xmlns:p14="http://schemas.microsoft.com/office/powerpoint/2010/main" val="767708420"/>
      </p:ext>
    </p:extLst>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5">
            <a:extLst>
              <a:ext uri="{FF2B5EF4-FFF2-40B4-BE49-F238E27FC236}">
                <a16:creationId xmlns:a16="http://schemas.microsoft.com/office/drawing/2014/main" id="{E64412CC-09E9-4436-8C9D-0EF3DD3A0CBF}"/>
              </a:ext>
            </a:extLst>
          </p:cNvPr>
          <p:cNvSpPr>
            <a:spLocks noGrp="1"/>
          </p:cNvSpPr>
          <p:nvPr>
            <p:ph type="sldNum" sz="quarter" idx="12"/>
          </p:nvPr>
        </p:nvSpPr>
        <p:spPr>
          <a:noFill/>
        </p:spPr>
        <p:txBody>
          <a:bodyPr/>
          <a:lstStyle>
            <a:lvl1pPr eaLnBrk="0" hangingPunct="0">
              <a:defRPr sz="3200" i="1" baseline="30000">
                <a:solidFill>
                  <a:schemeClr val="tx1"/>
                </a:solidFill>
                <a:latin typeface="Arial" panose="020B0604020202020204" pitchFamily="34" charset="0"/>
                <a:cs typeface="Arial" panose="020B0604020202020204" pitchFamily="34" charset="0"/>
              </a:defRPr>
            </a:lvl1pPr>
            <a:lvl2pPr marL="742950" indent="-285750" eaLnBrk="0" hangingPunct="0">
              <a:defRPr sz="3200" i="1" baseline="30000">
                <a:solidFill>
                  <a:schemeClr val="tx1"/>
                </a:solidFill>
                <a:latin typeface="Arial" panose="020B0604020202020204" pitchFamily="34" charset="0"/>
                <a:cs typeface="Arial" panose="020B0604020202020204" pitchFamily="34" charset="0"/>
              </a:defRPr>
            </a:lvl2pPr>
            <a:lvl3pPr marL="1143000" indent="-228600" eaLnBrk="0" hangingPunct="0">
              <a:defRPr sz="3200" i="1" baseline="30000">
                <a:solidFill>
                  <a:schemeClr val="tx1"/>
                </a:solidFill>
                <a:latin typeface="Arial" panose="020B0604020202020204" pitchFamily="34" charset="0"/>
                <a:cs typeface="Arial" panose="020B0604020202020204" pitchFamily="34" charset="0"/>
              </a:defRPr>
            </a:lvl3pPr>
            <a:lvl4pPr marL="1600200" indent="-228600" eaLnBrk="0" hangingPunct="0">
              <a:defRPr sz="3200" i="1" baseline="30000">
                <a:solidFill>
                  <a:schemeClr val="tx1"/>
                </a:solidFill>
                <a:latin typeface="Arial" panose="020B0604020202020204" pitchFamily="34" charset="0"/>
                <a:cs typeface="Arial" panose="020B0604020202020204" pitchFamily="34" charset="0"/>
              </a:defRPr>
            </a:lvl4pPr>
            <a:lvl5pPr marL="2057400" indent="-228600" eaLnBrk="0" hangingPunct="0">
              <a:defRPr sz="3200" i="1" baseline="30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40AFCFB-E283-4CF1-B0E4-9111475E5440}" type="slidenum">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3">
            <a:extLst>
              <a:ext uri="{FF2B5EF4-FFF2-40B4-BE49-F238E27FC236}">
                <a16:creationId xmlns:a16="http://schemas.microsoft.com/office/drawing/2014/main" id="{716AD321-19B6-4D88-A836-008930365457}"/>
              </a:ext>
            </a:extLst>
          </p:cNvPr>
          <p:cNvGraphicFramePr>
            <a:graphicFrameLocks/>
          </p:cNvGraphicFramePr>
          <p:nvPr/>
        </p:nvGraphicFramePr>
        <p:xfrm>
          <a:off x="431532" y="1318320"/>
          <a:ext cx="11328935" cy="3270075"/>
        </p:xfrm>
        <a:graphic>
          <a:graphicData uri="http://schemas.openxmlformats.org/drawingml/2006/table">
            <a:tbl>
              <a:tblPr firstRow="1" bandRow="1">
                <a:tableStyleId>{5C22544A-7EE6-4342-B048-85BDC9FD1C3A}</a:tableStyleId>
              </a:tblPr>
              <a:tblGrid>
                <a:gridCol w="11328935">
                  <a:extLst>
                    <a:ext uri="{9D8B030D-6E8A-4147-A177-3AD203B41FA5}">
                      <a16:colId xmlns:a16="http://schemas.microsoft.com/office/drawing/2014/main" val="20000"/>
                    </a:ext>
                  </a:extLst>
                </a:gridCol>
              </a:tblGrid>
              <a:tr h="4598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bg1"/>
                          </a:solidFill>
                          <a:latin typeface="+mn-lt"/>
                          <a:ea typeface="+mn-ea"/>
                          <a:cs typeface="+mn-cs"/>
                        </a:rPr>
                        <a:t>UNIT 4:  Linear Models</a:t>
                      </a:r>
                    </a:p>
                  </a:txBody>
                  <a:tcPr>
                    <a:solidFill>
                      <a:schemeClr val="accent1">
                        <a:lumMod val="75000"/>
                      </a:schemeClr>
                    </a:solidFill>
                  </a:tcPr>
                </a:tc>
                <a:extLst>
                  <a:ext uri="{0D108BD9-81ED-4DB2-BD59-A6C34878D82A}">
                    <a16:rowId xmlns:a16="http://schemas.microsoft.com/office/drawing/2014/main" val="2012374293"/>
                  </a:ext>
                </a:extLst>
              </a:tr>
              <a:tr h="459861">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mn-lt"/>
                          <a:ea typeface="+mn-ea"/>
                          <a:cs typeface="+mn-cs"/>
                        </a:rPr>
                        <a:t>1- Normal Residuals Assumption  </a:t>
                      </a:r>
                    </a:p>
                  </a:txBody>
                  <a:tcPr/>
                </a:tc>
                <a:extLst>
                  <a:ext uri="{0D108BD9-81ED-4DB2-BD59-A6C34878D82A}">
                    <a16:rowId xmlns:a16="http://schemas.microsoft.com/office/drawing/2014/main" val="10001"/>
                  </a:ext>
                </a:extLst>
              </a:tr>
              <a:tr h="1013882">
                <a:tc>
                  <a:txBody>
                    <a:bodyPr/>
                    <a:lstStyle/>
                    <a:p>
                      <a:pPr marL="974725" lvl="1" indent="0" algn="l" defTabSz="914400" rtl="0" eaLnBrk="1" latinLnBrk="0" hangingPunct="1"/>
                      <a:r>
                        <a:rPr lang="en-US" sz="2400" b="0" kern="1200" dirty="0">
                          <a:solidFill>
                            <a:schemeClr val="tx1"/>
                          </a:solidFill>
                          <a:latin typeface="+mn-lt"/>
                          <a:ea typeface="+mn-ea"/>
                          <a:cs typeface="+mn-cs"/>
                        </a:rPr>
                        <a:t>Properties of the estimators for the parameters of the model – hypothesis testing for the parameters of the model.</a:t>
                      </a:r>
                    </a:p>
                  </a:txBody>
                  <a:tcPr>
                    <a:solidFill>
                      <a:srgbClr val="80B5CA"/>
                    </a:solidFill>
                  </a:tcPr>
                </a:tc>
                <a:extLst>
                  <a:ext uri="{0D108BD9-81ED-4DB2-BD59-A6C34878D82A}">
                    <a16:rowId xmlns:a16="http://schemas.microsoft.com/office/drawing/2014/main" val="10002"/>
                  </a:ext>
                </a:extLst>
              </a:tr>
              <a:tr h="502973">
                <a:tc>
                  <a:txBody>
                    <a:bodyPr/>
                    <a:lstStyle/>
                    <a:p>
                      <a:pPr marL="568325" lvl="0" indent="0" algn="l" defTabSz="914400" rtl="0" eaLnBrk="1" latinLnBrk="0" hangingPunct="1"/>
                      <a:r>
                        <a:rPr lang="en-US" sz="2400" b="1" kern="1200" dirty="0">
                          <a:solidFill>
                            <a:schemeClr val="tx1"/>
                          </a:solidFill>
                          <a:latin typeface="+mn-lt"/>
                          <a:ea typeface="+mn-ea"/>
                          <a:cs typeface="+mn-cs"/>
                        </a:rPr>
                        <a:t>2- Uncorrelated Residuals Assumption</a:t>
                      </a:r>
                    </a:p>
                  </a:txBody>
                  <a:tcPr/>
                </a:tc>
                <a:extLst>
                  <a:ext uri="{0D108BD9-81ED-4DB2-BD59-A6C34878D82A}">
                    <a16:rowId xmlns:a16="http://schemas.microsoft.com/office/drawing/2014/main" val="10004"/>
                  </a:ext>
                </a:extLst>
              </a:tr>
              <a:tr h="833498">
                <a:tc>
                  <a:txBody>
                    <a:bodyPr/>
                    <a:lstStyle/>
                    <a:p>
                      <a:pPr marL="974725" lvl="1" indent="0" algn="l" defTabSz="914400" rtl="0" eaLnBrk="1" latinLnBrk="0" hangingPunct="1"/>
                      <a:r>
                        <a:rPr lang="en-US" sz="2400" b="0" kern="1200" dirty="0">
                          <a:solidFill>
                            <a:schemeClr val="tx1"/>
                          </a:solidFill>
                          <a:latin typeface="+mn-lt"/>
                          <a:ea typeface="+mn-ea"/>
                          <a:cs typeface="+mn-cs"/>
                        </a:rPr>
                        <a:t>Proving that the least squares estimators are best linear unbiased estimators.</a:t>
                      </a:r>
                    </a:p>
                  </a:txBody>
                  <a:tcPr>
                    <a:solidFill>
                      <a:srgbClr val="80B5CA"/>
                    </a:solidFill>
                  </a:tcPr>
                </a:tc>
                <a:extLst>
                  <a:ext uri="{0D108BD9-81ED-4DB2-BD59-A6C34878D82A}">
                    <a16:rowId xmlns:a16="http://schemas.microsoft.com/office/drawing/2014/main" val="10005"/>
                  </a:ext>
                </a:extLst>
              </a:tr>
            </a:tbl>
          </a:graphicData>
        </a:graphic>
      </p:graphicFrame>
      <p:sp>
        <p:nvSpPr>
          <p:cNvPr id="2" name="Rectangle 3">
            <a:extLst>
              <a:ext uri="{FF2B5EF4-FFF2-40B4-BE49-F238E27FC236}">
                <a16:creationId xmlns:a16="http://schemas.microsoft.com/office/drawing/2014/main" id="{3167F6CB-9C2B-DFAB-2937-C430641B4F09}"/>
              </a:ext>
            </a:extLst>
          </p:cNvPr>
          <p:cNvSpPr txBox="1">
            <a:spLocks noChangeArrowheads="1"/>
          </p:cNvSpPr>
          <p:nvPr/>
        </p:nvSpPr>
        <p:spPr>
          <a:xfrm>
            <a:off x="3763307" y="0"/>
            <a:ext cx="4320480" cy="1340768"/>
          </a:xfrm>
          <a:prstGeom prst="rect">
            <a:avLst/>
          </a:prstGeom>
        </p:spPr>
        <p:txBody>
          <a:bodyPr vert="horz" lIns="91440" tIns="45720" rIns="91440" bIns="45720" rtlCol="0">
            <a:normAutofit fontScale="92500" lnSpcReduction="20000"/>
          </a:bodyPr>
          <a:lstStyle>
            <a:defPPr>
              <a:defRPr lang="en-US"/>
            </a:defPPr>
            <a:lvl1pPr indent="0" defTabSz="914400">
              <a:lnSpc>
                <a:spcPct val="170000"/>
              </a:lnSpc>
              <a:spcBef>
                <a:spcPts val="0"/>
              </a:spcBef>
              <a:spcAft>
                <a:spcPts val="0"/>
              </a:spcAft>
              <a:buClr>
                <a:schemeClr val="tx1">
                  <a:lumMod val="85000"/>
                  <a:lumOff val="15000"/>
                </a:schemeClr>
              </a:buClr>
              <a:buFont typeface="Garamond" pitchFamily="18" charset="0"/>
              <a:buNone/>
              <a:defRPr sz="2800" b="1">
                <a:solidFill>
                  <a:srgbClr val="C00000"/>
                </a:solidFill>
              </a:defRPr>
            </a:lvl1pPr>
            <a:lvl2pPr indent="-182880" defTabSz="914400">
              <a:lnSpc>
                <a:spcPct val="100000"/>
              </a:lnSpc>
              <a:spcBef>
                <a:spcPts val="500"/>
              </a:spcBef>
              <a:buClr>
                <a:schemeClr val="tx1">
                  <a:lumMod val="85000"/>
                  <a:lumOff val="15000"/>
                </a:schemeClr>
              </a:buClr>
              <a:buFont typeface="Garamond" pitchFamily="18" charset="0"/>
              <a:buChar char="◦"/>
              <a:defRPr sz="1600"/>
            </a:lvl2pPr>
            <a:lvl3pPr marL="731520" indent="-182880" defTabSz="914400">
              <a:lnSpc>
                <a:spcPct val="100000"/>
              </a:lnSpc>
              <a:spcBef>
                <a:spcPts val="500"/>
              </a:spcBef>
              <a:buClr>
                <a:schemeClr val="tx1">
                  <a:lumMod val="85000"/>
                  <a:lumOff val="15000"/>
                </a:schemeClr>
              </a:buClr>
              <a:buFont typeface="Garamond" pitchFamily="18" charset="0"/>
              <a:buChar char="◦"/>
              <a:defRPr sz="1400"/>
            </a:lvl3pPr>
            <a:lvl4pPr marL="1005840" indent="-182880" defTabSz="914400">
              <a:lnSpc>
                <a:spcPct val="100000"/>
              </a:lnSpc>
              <a:spcBef>
                <a:spcPts val="500"/>
              </a:spcBef>
              <a:buClr>
                <a:schemeClr val="tx1">
                  <a:lumMod val="85000"/>
                  <a:lumOff val="15000"/>
                </a:schemeClr>
              </a:buClr>
              <a:buFont typeface="Garamond" pitchFamily="18" charset="0"/>
              <a:buChar char="◦"/>
              <a:defRPr sz="1400"/>
            </a:lvl4pPr>
            <a:lvl5pPr marL="1280160" indent="-182880" defTabSz="914400">
              <a:lnSpc>
                <a:spcPct val="100000"/>
              </a:lnSpc>
              <a:spcBef>
                <a:spcPts val="500"/>
              </a:spcBef>
              <a:buClr>
                <a:schemeClr val="tx1">
                  <a:lumMod val="85000"/>
                  <a:lumOff val="15000"/>
                </a:schemeClr>
              </a:buClr>
              <a:buFont typeface="Garamond" pitchFamily="18" charset="0"/>
              <a:buChar char="◦"/>
              <a:defRPr sz="1400"/>
            </a:lvl5pPr>
            <a:lvl6pPr marL="1600000" indent="-228600" defTabSz="914400">
              <a:lnSpc>
                <a:spcPct val="100000"/>
              </a:lnSpc>
              <a:spcBef>
                <a:spcPts val="500"/>
              </a:spcBef>
              <a:buClr>
                <a:schemeClr val="tx1">
                  <a:lumMod val="85000"/>
                  <a:lumOff val="15000"/>
                </a:schemeClr>
              </a:buClr>
              <a:buFont typeface="Garamond" pitchFamily="18" charset="0"/>
              <a:buChar char="◦"/>
              <a:defRPr sz="1400"/>
            </a:lvl6pPr>
            <a:lvl7pPr marL="1900000" indent="-228600" defTabSz="914400">
              <a:lnSpc>
                <a:spcPct val="100000"/>
              </a:lnSpc>
              <a:spcBef>
                <a:spcPts val="500"/>
              </a:spcBef>
              <a:buClr>
                <a:schemeClr val="tx1">
                  <a:lumMod val="85000"/>
                  <a:lumOff val="15000"/>
                </a:schemeClr>
              </a:buClr>
              <a:buFont typeface="Garamond" pitchFamily="18" charset="0"/>
              <a:buChar char="◦"/>
              <a:defRPr sz="1400"/>
            </a:lvl7pPr>
            <a:lvl8pPr marL="2200000" indent="-228600" defTabSz="914400">
              <a:lnSpc>
                <a:spcPct val="100000"/>
              </a:lnSpc>
              <a:spcBef>
                <a:spcPts val="500"/>
              </a:spcBef>
              <a:buClr>
                <a:schemeClr val="tx1">
                  <a:lumMod val="85000"/>
                  <a:lumOff val="15000"/>
                </a:schemeClr>
              </a:buClr>
              <a:buFont typeface="Garamond" pitchFamily="18" charset="0"/>
              <a:buChar char="◦"/>
              <a:defRPr sz="1400"/>
            </a:lvl8pPr>
            <a:lvl9pPr marL="2500000" indent="-228600" defTabSz="914400">
              <a:lnSpc>
                <a:spcPct val="100000"/>
              </a:lnSpc>
              <a:spcBef>
                <a:spcPts val="500"/>
              </a:spcBef>
              <a:buClr>
                <a:schemeClr val="tx1">
                  <a:lumMod val="85000"/>
                  <a:lumOff val="15000"/>
                </a:schemeClr>
              </a:buClr>
              <a:buFont typeface="Garamond" pitchFamily="18" charset="0"/>
              <a:buChar char="◦"/>
              <a:defRPr sz="1400"/>
            </a:lvl9pPr>
          </a:lstStyle>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Course Content</a:t>
            </a:r>
          </a:p>
          <a:p>
            <a:pPr marL="0" marR="0" lvl="0" indent="0" algn="ctr"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sz="2800" b="1" i="0" u="none" strike="noStrike" kern="1200" cap="none" spc="0" normalizeH="0" baseline="0" noProof="0" dirty="0">
                <a:ln>
                  <a:noFill/>
                </a:ln>
                <a:solidFill>
                  <a:srgbClr val="C00000"/>
                </a:solidFill>
                <a:effectLst/>
                <a:uLnTx/>
                <a:uFillTx/>
                <a:latin typeface="Tw Cen MT" panose="020B0602020104020603"/>
                <a:ea typeface="+mn-ea"/>
                <a:cs typeface="+mn-cs"/>
              </a:rPr>
              <a:t>PART III</a:t>
            </a:r>
          </a:p>
          <a:p>
            <a:pPr marL="0" marR="0" lvl="0" indent="0" algn="l"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endParaRPr kumimoji="0" lang="en-US" altLang="en-US" sz="2800" b="1" i="0" u="none" strike="noStrike" kern="1200" cap="none" spc="0" normalizeH="0" baseline="0" noProof="0" dirty="0">
              <a:ln>
                <a:noFill/>
              </a:ln>
              <a:solidFill>
                <a:srgbClr val="C00000"/>
              </a:solidFill>
              <a:effectLst/>
              <a:uLnTx/>
              <a:uFillTx/>
              <a:latin typeface="Tw Cen MT" panose="020B0602020104020603"/>
              <a:ea typeface="+mn-ea"/>
              <a:cs typeface="+mn-cs"/>
            </a:endParaRPr>
          </a:p>
        </p:txBody>
      </p:sp>
    </p:spTree>
    <p:custDataLst>
      <p:tags r:id="rId1"/>
    </p:custDataLst>
    <p:extLst>
      <p:ext uri="{BB962C8B-B14F-4D97-AF65-F5344CB8AC3E}">
        <p14:creationId xmlns:p14="http://schemas.microsoft.com/office/powerpoint/2010/main" val="2412458028"/>
      </p:ext>
    </p:extLst>
  </p:cSld>
  <p:clrMapOvr>
    <a:masterClrMapping/>
  </p:clrMapOvr>
  <p:transition spd="slow">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1CEC31-D051-4CA4-9330-B8BBED091C44}"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pic>
        <p:nvPicPr>
          <p:cNvPr id="3" name="Picture 2" descr="The Classification Accuracy of a Dynamic Assessment of Inferential Word  Learning for Bilingual English/Spanish-Speaking School-Age Children |  Language, Speech, and Hearing Services in Schools">
            <a:extLst>
              <a:ext uri="{FF2B5EF4-FFF2-40B4-BE49-F238E27FC236}">
                <a16:creationId xmlns:a16="http://schemas.microsoft.com/office/drawing/2014/main" id="{C40F96E8-BEDD-4CEC-A114-91AF4EA74A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51" y="1988840"/>
            <a:ext cx="4170564" cy="20852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2">
            <a:extLst>
              <a:ext uri="{FF2B5EF4-FFF2-40B4-BE49-F238E27FC236}">
                <a16:creationId xmlns:a16="http://schemas.microsoft.com/office/drawing/2014/main" id="{D99B85CA-ABDD-0E35-14C8-3E880A74A4AA}"/>
              </a:ext>
            </a:extLst>
          </p:cNvPr>
          <p:cNvGraphicFramePr>
            <a:graphicFrameLocks noGrp="1"/>
          </p:cNvGraphicFramePr>
          <p:nvPr>
            <p:extLst/>
          </p:nvPr>
        </p:nvGraphicFramePr>
        <p:xfrm>
          <a:off x="5231904" y="585795"/>
          <a:ext cx="6696744" cy="5732039"/>
        </p:xfrm>
        <a:graphic>
          <a:graphicData uri="http://schemas.openxmlformats.org/drawingml/2006/table">
            <a:tbl>
              <a:tblPr firstRow="1" bandRow="1">
                <a:tableStyleId>{5C22544A-7EE6-4342-B048-85BDC9FD1C3A}</a:tableStyleId>
              </a:tblPr>
              <a:tblGrid>
                <a:gridCol w="4896544">
                  <a:extLst>
                    <a:ext uri="{9D8B030D-6E8A-4147-A177-3AD203B41FA5}">
                      <a16:colId xmlns:a16="http://schemas.microsoft.com/office/drawing/2014/main" val="247694611"/>
                    </a:ext>
                  </a:extLst>
                </a:gridCol>
                <a:gridCol w="1800200">
                  <a:extLst>
                    <a:ext uri="{9D8B030D-6E8A-4147-A177-3AD203B41FA5}">
                      <a16:colId xmlns:a16="http://schemas.microsoft.com/office/drawing/2014/main" val="2055819868"/>
                    </a:ext>
                  </a:extLst>
                </a:gridCol>
              </a:tblGrid>
              <a:tr h="874214">
                <a:tc>
                  <a:txBody>
                    <a:bodyPr/>
                    <a:lstStyle/>
                    <a:p>
                      <a:pPr algn="ctr"/>
                      <a:r>
                        <a:rPr lang="en-US" sz="2800" dirty="0"/>
                        <a:t>Assessment Tool </a:t>
                      </a:r>
                    </a:p>
                  </a:txBody>
                  <a:tcPr anchor="ctr">
                    <a:solidFill>
                      <a:srgbClr val="0070C0"/>
                    </a:solidFill>
                  </a:tcPr>
                </a:tc>
                <a:tc>
                  <a:txBody>
                    <a:bodyPr/>
                    <a:lstStyle/>
                    <a:p>
                      <a:pPr algn="ctr"/>
                      <a:r>
                        <a:rPr lang="en-US" sz="2800" dirty="0"/>
                        <a:t>Points</a:t>
                      </a:r>
                    </a:p>
                    <a:p>
                      <a:pPr algn="ctr"/>
                      <a:r>
                        <a:rPr lang="en-US" sz="2800" dirty="0"/>
                        <a:t>100</a:t>
                      </a:r>
                    </a:p>
                  </a:txBody>
                  <a:tcPr anchor="ctr">
                    <a:solidFill>
                      <a:srgbClr val="0070C0"/>
                    </a:solidFill>
                  </a:tcPr>
                </a:tc>
                <a:extLst>
                  <a:ext uri="{0D108BD9-81ED-4DB2-BD59-A6C34878D82A}">
                    <a16:rowId xmlns:a16="http://schemas.microsoft.com/office/drawing/2014/main" val="3169264055"/>
                  </a:ext>
                </a:extLst>
              </a:tr>
              <a:tr h="490522">
                <a:tc>
                  <a:txBody>
                    <a:bodyPr/>
                    <a:lstStyle/>
                    <a:p>
                      <a:pPr algn="ctr"/>
                      <a:r>
                        <a:rPr lang="en-US" sz="2800" dirty="0">
                          <a:solidFill>
                            <a:srgbClr val="002060"/>
                          </a:solidFill>
                        </a:rPr>
                        <a:t>Assignments &amp; Quizzes</a:t>
                      </a:r>
                      <a:endParaRPr lang="en-US" sz="2800" dirty="0">
                        <a:solidFill>
                          <a:srgbClr val="FF0000"/>
                        </a:solidFill>
                      </a:endParaRPr>
                    </a:p>
                  </a:txBody>
                  <a:tcPr anchor="ctr"/>
                </a:tc>
                <a:tc>
                  <a:txBody>
                    <a:bodyPr/>
                    <a:lstStyle/>
                    <a:p>
                      <a:pPr algn="ctr"/>
                      <a:r>
                        <a:rPr lang="en-US" sz="2800" dirty="0">
                          <a:solidFill>
                            <a:srgbClr val="002060"/>
                          </a:solidFill>
                        </a:rPr>
                        <a:t>16</a:t>
                      </a:r>
                    </a:p>
                  </a:txBody>
                  <a:tcPr anchor="ctr"/>
                </a:tc>
                <a:extLst>
                  <a:ext uri="{0D108BD9-81ED-4DB2-BD59-A6C34878D82A}">
                    <a16:rowId xmlns:a16="http://schemas.microsoft.com/office/drawing/2014/main" val="1669639275"/>
                  </a:ext>
                </a:extLst>
              </a:tr>
              <a:tr h="482876">
                <a:tc>
                  <a:txBody>
                    <a:bodyPr/>
                    <a:lstStyle/>
                    <a:p>
                      <a:pPr algn="ctr"/>
                      <a:r>
                        <a:rPr lang="en-US" sz="2800" kern="1200" dirty="0">
                          <a:solidFill>
                            <a:srgbClr val="002060"/>
                          </a:solidFill>
                          <a:latin typeface="+mn-lt"/>
                          <a:ea typeface="+mn-ea"/>
                          <a:cs typeface="+mn-cs"/>
                        </a:rPr>
                        <a:t>Attendance</a:t>
                      </a:r>
                    </a:p>
                  </a:txBody>
                  <a:tcPr anchor="ctr"/>
                </a:tc>
                <a:tc>
                  <a:txBody>
                    <a:bodyPr/>
                    <a:lstStyle/>
                    <a:p>
                      <a:pPr algn="ctr"/>
                      <a:r>
                        <a:rPr lang="en-US" sz="2800" dirty="0">
                          <a:solidFill>
                            <a:srgbClr val="002060"/>
                          </a:solidFill>
                        </a:rPr>
                        <a:t>4</a:t>
                      </a:r>
                    </a:p>
                  </a:txBody>
                  <a:tcPr anchor="ctr"/>
                </a:tc>
                <a:extLst>
                  <a:ext uri="{0D108BD9-81ED-4DB2-BD59-A6C34878D82A}">
                    <a16:rowId xmlns:a16="http://schemas.microsoft.com/office/drawing/2014/main" val="3513650128"/>
                  </a:ext>
                </a:extLst>
              </a:tr>
              <a:tr h="916199">
                <a:tc>
                  <a:txBody>
                    <a:bodyPr/>
                    <a:lstStyle/>
                    <a:p>
                      <a:pPr algn="ctr"/>
                      <a:r>
                        <a:rPr lang="en-US" sz="2800" dirty="0">
                          <a:solidFill>
                            <a:srgbClr val="002060"/>
                          </a:solidFill>
                        </a:rPr>
                        <a:t>Participation</a:t>
                      </a:r>
                      <a:endParaRPr kumimoji="0" lang="en-US" sz="2800" b="1" i="0" u="none" strike="noStrike" kern="1200" cap="none" spc="0" normalizeH="0" baseline="0" noProof="0" dirty="0">
                        <a:ln>
                          <a:noFill/>
                        </a:ln>
                        <a:solidFill>
                          <a:srgbClr val="FF0000"/>
                        </a:solidFill>
                        <a:effectLst/>
                        <a:uLnTx/>
                        <a:uFillTx/>
                        <a:latin typeface="+mn-lt"/>
                        <a:ea typeface="+mn-ea"/>
                        <a:cs typeface="+mn-cs"/>
                      </a:endParaRPr>
                    </a:p>
                  </a:txBody>
                  <a:tcPr anchor="ctr"/>
                </a:tc>
                <a:tc>
                  <a:txBody>
                    <a:bodyPr/>
                    <a:lstStyle/>
                    <a:p>
                      <a:pPr algn="ctr"/>
                      <a:r>
                        <a:rPr lang="en-US" sz="2800" dirty="0">
                          <a:solidFill>
                            <a:srgbClr val="002060"/>
                          </a:solidFill>
                        </a:rPr>
                        <a:t>BONOUS</a:t>
                      </a:r>
                    </a:p>
                  </a:txBody>
                  <a:tcPr anchor="ctr"/>
                </a:tc>
                <a:extLst>
                  <a:ext uri="{0D108BD9-81ED-4DB2-BD59-A6C34878D82A}">
                    <a16:rowId xmlns:a16="http://schemas.microsoft.com/office/drawing/2014/main" val="2791043829"/>
                  </a:ext>
                </a:extLst>
              </a:tr>
              <a:tr h="853229">
                <a:tc>
                  <a:txBody>
                    <a:bodyPr/>
                    <a:lstStyle/>
                    <a:p>
                      <a:pPr algn="ctr"/>
                      <a:r>
                        <a:rPr lang="en-US" sz="2800" dirty="0">
                          <a:solidFill>
                            <a:srgbClr val="002060"/>
                          </a:solidFill>
                        </a:rPr>
                        <a:t>Midterm Exam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n-lt"/>
                          <a:ea typeface="+mn-ea"/>
                          <a:cs typeface="+mn-cs"/>
                        </a:rPr>
                        <a:t>November</a:t>
                      </a:r>
                    </a:p>
                  </a:txBody>
                  <a:tcPr anchor="ctr"/>
                </a:tc>
                <a:tc>
                  <a:txBody>
                    <a:bodyPr/>
                    <a:lstStyle/>
                    <a:p>
                      <a:pPr algn="ctr"/>
                      <a:r>
                        <a:rPr lang="en-US" sz="2800" dirty="0">
                          <a:solidFill>
                            <a:srgbClr val="002060"/>
                          </a:solidFill>
                        </a:rPr>
                        <a:t>20</a:t>
                      </a:r>
                    </a:p>
                  </a:txBody>
                  <a:tcPr anchor="ctr"/>
                </a:tc>
                <a:extLst>
                  <a:ext uri="{0D108BD9-81ED-4DB2-BD59-A6C34878D82A}">
                    <a16:rowId xmlns:a16="http://schemas.microsoft.com/office/drawing/2014/main" val="1796644080"/>
                  </a:ext>
                </a:extLst>
              </a:tr>
              <a:tr h="944092">
                <a:tc>
                  <a:txBody>
                    <a:bodyPr/>
                    <a:lstStyle/>
                    <a:p>
                      <a:pPr algn="ctr"/>
                      <a:r>
                        <a:rPr lang="en-US" sz="2800" dirty="0">
                          <a:solidFill>
                            <a:srgbClr val="002060"/>
                          </a:solidFill>
                        </a:rPr>
                        <a:t>Project Assignment</a:t>
                      </a:r>
                    </a:p>
                    <a:p>
                      <a:pPr algn="ctr"/>
                      <a:r>
                        <a:rPr kumimoji="0" lang="en-US" sz="2800" b="1" i="0" u="none" strike="noStrike" kern="1200" cap="none" spc="0" normalizeH="0" baseline="0" noProof="0" dirty="0">
                          <a:ln>
                            <a:noFill/>
                          </a:ln>
                          <a:solidFill>
                            <a:srgbClr val="FF0000"/>
                          </a:solidFill>
                          <a:effectLst/>
                          <a:uLnTx/>
                          <a:uFillTx/>
                          <a:latin typeface="+mn-lt"/>
                          <a:ea typeface="+mn-ea"/>
                          <a:cs typeface="+mn-cs"/>
                        </a:rPr>
                        <a:t>December</a:t>
                      </a:r>
                      <a:endParaRPr lang="en-US" sz="2800" dirty="0">
                        <a:solidFill>
                          <a:srgbClr val="002060"/>
                        </a:solidFill>
                      </a:endParaRPr>
                    </a:p>
                  </a:txBody>
                  <a:tcPr anchor="ctr"/>
                </a:tc>
                <a:tc>
                  <a:txBody>
                    <a:bodyPr/>
                    <a:lstStyle/>
                    <a:p>
                      <a:pPr algn="ctr"/>
                      <a:r>
                        <a:rPr lang="en-US" sz="2800" dirty="0">
                          <a:solidFill>
                            <a:srgbClr val="002060"/>
                          </a:solidFill>
                        </a:rPr>
                        <a:t>10</a:t>
                      </a:r>
                    </a:p>
                  </a:txBody>
                  <a:tcPr anchor="ctr"/>
                </a:tc>
                <a:extLst>
                  <a:ext uri="{0D108BD9-81ED-4DB2-BD59-A6C34878D82A}">
                    <a16:rowId xmlns:a16="http://schemas.microsoft.com/office/drawing/2014/main" val="2516262947"/>
                  </a:ext>
                </a:extLst>
              </a:tr>
              <a:tr h="736742">
                <a:tc>
                  <a:txBody>
                    <a:bodyPr/>
                    <a:lstStyle/>
                    <a:p>
                      <a:pPr algn="ctr"/>
                      <a:r>
                        <a:rPr lang="en-US" sz="2800" dirty="0">
                          <a:solidFill>
                            <a:srgbClr val="002060"/>
                          </a:solidFill>
                        </a:rPr>
                        <a:t>Final Exam</a:t>
                      </a:r>
                    </a:p>
                    <a:p>
                      <a:pPr algn="ctr"/>
                      <a:r>
                        <a:rPr kumimoji="0" lang="en-US" sz="2800" b="1" i="0" u="none" strike="noStrike" kern="1200" cap="none" spc="0" normalizeH="0" baseline="0" noProof="0" dirty="0">
                          <a:ln>
                            <a:noFill/>
                          </a:ln>
                          <a:solidFill>
                            <a:srgbClr val="FF0000"/>
                          </a:solidFill>
                          <a:effectLst/>
                          <a:uLnTx/>
                          <a:uFillTx/>
                          <a:latin typeface="+mn-lt"/>
                          <a:ea typeface="+mn-ea"/>
                          <a:cs typeface="+mn-cs"/>
                        </a:rPr>
                        <a:t>January</a:t>
                      </a:r>
                      <a:endParaRPr lang="en-US" sz="2800" dirty="0">
                        <a:solidFill>
                          <a:srgbClr val="002060"/>
                        </a:solidFill>
                      </a:endParaRPr>
                    </a:p>
                  </a:txBody>
                  <a:tcPr anchor="ctr"/>
                </a:tc>
                <a:tc>
                  <a:txBody>
                    <a:bodyPr/>
                    <a:lstStyle/>
                    <a:p>
                      <a:pPr algn="ctr"/>
                      <a:r>
                        <a:rPr lang="en-US" sz="2800" dirty="0">
                          <a:solidFill>
                            <a:srgbClr val="002060"/>
                          </a:solidFill>
                        </a:rPr>
                        <a:t>50</a:t>
                      </a:r>
                    </a:p>
                  </a:txBody>
                  <a:tcPr anchor="ctr"/>
                </a:tc>
                <a:extLst>
                  <a:ext uri="{0D108BD9-81ED-4DB2-BD59-A6C34878D82A}">
                    <a16:rowId xmlns:a16="http://schemas.microsoft.com/office/drawing/2014/main" val="2107168410"/>
                  </a:ext>
                </a:extLst>
              </a:tr>
            </a:tbl>
          </a:graphicData>
        </a:graphic>
      </p:graphicFrame>
    </p:spTree>
    <p:extLst>
      <p:ext uri="{BB962C8B-B14F-4D97-AF65-F5344CB8AC3E}">
        <p14:creationId xmlns:p14="http://schemas.microsoft.com/office/powerpoint/2010/main" val="4084357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89240" y="16911"/>
            <a:ext cx="5772551" cy="1499616"/>
          </a:xfrm>
        </p:spPr>
        <p:txBody>
          <a:bodyPr>
            <a:normAutofit/>
          </a:bodyPr>
          <a:lstStyle/>
          <a:p>
            <a:pPr algn="l" eaLnBrk="1" hangingPunct="1"/>
            <a:r>
              <a:rPr lang="en-US" b="1" dirty="0">
                <a:solidFill>
                  <a:schemeClr val="tx1"/>
                </a:solidFill>
                <a:cs typeface="Times New Roman" pitchFamily="18" charset="0"/>
              </a:rPr>
              <a:t>Project assignment</a:t>
            </a:r>
          </a:p>
        </p:txBody>
      </p:sp>
      <p:sp>
        <p:nvSpPr>
          <p:cNvPr id="5" name="Slide Number Placeholder 4"/>
          <p:cNvSpPr>
            <a:spLocks noGrp="1"/>
          </p:cNvSpPr>
          <p:nvPr>
            <p:ph type="sldNum" sz="quarter" idx="12"/>
          </p:nvPr>
        </p:nvSpPr>
        <p:spPr>
          <a:prstGeom prst="ellipse">
            <a:avLst/>
          </a:prstGeo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C1F33FD8-32E1-4F1A-9156-306693BAB01A}" type="slidenum">
              <a:rPr kumimoji="0" lang="en-US" sz="7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8</a:t>
            </a:fld>
            <a:endParaRPr kumimoji="0" lang="en-US" sz="7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Text&#10;&#10;Description automatically generated">
            <a:extLst>
              <a:ext uri="{FF2B5EF4-FFF2-40B4-BE49-F238E27FC236}">
                <a16:creationId xmlns:a16="http://schemas.microsoft.com/office/drawing/2014/main" id="{1DA8C0C5-C705-52A7-1E43-59865DD45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2064" y="260648"/>
            <a:ext cx="5243104" cy="1491440"/>
          </a:xfrm>
          <a:prstGeom prst="rect">
            <a:avLst/>
          </a:prstGeom>
        </p:spPr>
      </p:pic>
      <p:sp>
        <p:nvSpPr>
          <p:cNvPr id="9" name="Rectangle 3">
            <a:extLst>
              <a:ext uri="{FF2B5EF4-FFF2-40B4-BE49-F238E27FC236}">
                <a16:creationId xmlns:a16="http://schemas.microsoft.com/office/drawing/2014/main" id="{B8044F40-0F99-32AB-4203-F2CF0832F915}"/>
              </a:ext>
            </a:extLst>
          </p:cNvPr>
          <p:cNvSpPr>
            <a:spLocks noGrp="1" noChangeArrowheads="1"/>
          </p:cNvSpPr>
          <p:nvPr>
            <p:ph idx="1"/>
          </p:nvPr>
        </p:nvSpPr>
        <p:spPr>
          <a:xfrm>
            <a:off x="284395" y="1516527"/>
            <a:ext cx="11667344" cy="4640072"/>
          </a:xfrm>
        </p:spPr>
        <p:txBody>
          <a:bodyPr>
            <a:noAutofit/>
          </a:bodyPr>
          <a:lstStyle/>
          <a:p>
            <a:pPr marL="514350" indent="-514350">
              <a:spcBef>
                <a:spcPts val="0"/>
              </a:spcBef>
              <a:spcAft>
                <a:spcPts val="600"/>
              </a:spcAft>
              <a:buAutoNum type="arabicPeriod"/>
            </a:pPr>
            <a:r>
              <a:rPr lang="en-US" sz="2600" b="1" cap="none" dirty="0"/>
              <a:t>Practical part (group work)</a:t>
            </a:r>
          </a:p>
          <a:p>
            <a:pPr marL="511175" indent="0">
              <a:spcBef>
                <a:spcPts val="0"/>
              </a:spcBef>
              <a:spcAft>
                <a:spcPts val="1800"/>
              </a:spcAft>
              <a:buNone/>
            </a:pPr>
            <a:r>
              <a:rPr lang="en-US" sz="2600" cap="none" dirty="0"/>
              <a:t>Use a computer software to </a:t>
            </a:r>
            <a:r>
              <a:rPr lang="en-US" sz="2600" u="sng" cap="none" dirty="0"/>
              <a:t>simulate</a:t>
            </a:r>
            <a:r>
              <a:rPr lang="en-US" sz="2600" cap="none" dirty="0"/>
              <a:t> data from multivariate normal distribution and to </a:t>
            </a:r>
            <a:r>
              <a:rPr lang="en-US" sz="2600" u="sng" cap="none" dirty="0"/>
              <a:t>submit a report</a:t>
            </a:r>
            <a:r>
              <a:rPr lang="en-US" sz="2600" cap="none" dirty="0"/>
              <a:t> describing their main findings.  This assignment gives students an opportunity for self learning and to assess knowledge, writing, communication, presentation, understanding and some intellectual skills.</a:t>
            </a:r>
          </a:p>
          <a:p>
            <a:pPr marL="346075" indent="-346075">
              <a:spcBef>
                <a:spcPts val="0"/>
              </a:spcBef>
              <a:spcAft>
                <a:spcPts val="600"/>
              </a:spcAft>
              <a:buNone/>
            </a:pPr>
            <a:r>
              <a:rPr lang="en-US" sz="2600" cap="none" dirty="0"/>
              <a:t>2. </a:t>
            </a:r>
            <a:r>
              <a:rPr lang="en-US" sz="2600" b="1" cap="none" dirty="0"/>
              <a:t>Theoretical part (individual work)</a:t>
            </a:r>
          </a:p>
          <a:p>
            <a:pPr marL="635000" indent="-231775">
              <a:spcBef>
                <a:spcPts val="0"/>
              </a:spcBef>
              <a:spcAft>
                <a:spcPts val="600"/>
              </a:spcAft>
            </a:pPr>
            <a:r>
              <a:rPr lang="en-US" sz="2600" cap="none" dirty="0"/>
              <a:t>Simple linear regression (Hypothesis testing)</a:t>
            </a:r>
          </a:p>
          <a:p>
            <a:pPr marL="635000" indent="-231775">
              <a:spcAft>
                <a:spcPts val="2400"/>
              </a:spcAft>
            </a:pPr>
            <a:r>
              <a:rPr lang="en-US" sz="2600" cap="none" dirty="0"/>
              <a:t>ANOVA (Quadratic Form)</a:t>
            </a:r>
          </a:p>
        </p:txBody>
      </p:sp>
    </p:spTree>
    <p:extLst>
      <p:ext uri="{BB962C8B-B14F-4D97-AF65-F5344CB8AC3E}">
        <p14:creationId xmlns:p14="http://schemas.microsoft.com/office/powerpoint/2010/main" val="2273222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1424" y="300049"/>
            <a:ext cx="3779085" cy="1052736"/>
          </a:xfrm>
        </p:spPr>
        <p:txBody>
          <a:bodyPr>
            <a:normAutofit/>
          </a:bodyPr>
          <a:lstStyle/>
          <a:p>
            <a:pPr eaLnBrk="1" hangingPunct="1"/>
            <a:r>
              <a:rPr lang="en-US" b="1" dirty="0">
                <a:solidFill>
                  <a:schemeClr val="tx1"/>
                </a:solidFill>
                <a:cs typeface="Times New Roman" pitchFamily="18" charset="0"/>
              </a:rPr>
              <a:t>Textbooks</a:t>
            </a:r>
          </a:p>
        </p:txBody>
      </p:sp>
      <p:sp>
        <p:nvSpPr>
          <p:cNvPr id="10243" name="Rectangle 3"/>
          <p:cNvSpPr>
            <a:spLocks noGrp="1" noChangeArrowheads="1"/>
          </p:cNvSpPr>
          <p:nvPr>
            <p:ph idx="1"/>
          </p:nvPr>
        </p:nvSpPr>
        <p:spPr>
          <a:xfrm>
            <a:off x="247824" y="1232137"/>
            <a:ext cx="7344816" cy="4640072"/>
          </a:xfrm>
        </p:spPr>
        <p:txBody>
          <a:bodyPr>
            <a:noAutofit/>
          </a:bodyPr>
          <a:lstStyle/>
          <a:p>
            <a:pPr marL="346075" indent="-346075">
              <a:spcBef>
                <a:spcPts val="0"/>
              </a:spcBef>
              <a:spcAft>
                <a:spcPts val="600"/>
              </a:spcAft>
              <a:buNone/>
            </a:pPr>
            <a:r>
              <a:rPr lang="en-US" sz="2400" cap="none" dirty="0"/>
              <a:t>1. Class notes (Prof. Hanan Hassan)</a:t>
            </a:r>
          </a:p>
          <a:p>
            <a:pPr marL="346075" indent="-346075">
              <a:spcBef>
                <a:spcPts val="0"/>
              </a:spcBef>
              <a:spcAft>
                <a:spcPts val="600"/>
              </a:spcAft>
              <a:buNone/>
            </a:pPr>
            <a:r>
              <a:rPr lang="en-US" sz="2400" cap="none" dirty="0"/>
              <a:t>2. Robert V. Hogg, Joseph W. McKean, and Allen T. Craig, (2019), eighth edition.  Introduction to Mathematical Statistics, Sixth Edition, (Pearson Prentice Hall).</a:t>
            </a:r>
          </a:p>
          <a:p>
            <a:pPr marL="346075" indent="-346075">
              <a:spcBef>
                <a:spcPts val="0"/>
              </a:spcBef>
              <a:spcAft>
                <a:spcPts val="600"/>
              </a:spcAft>
              <a:buNone/>
            </a:pPr>
            <a:r>
              <a:rPr lang="en-US" sz="2400" cap="none" dirty="0">
                <a:hlinkClick r:id="rId2"/>
              </a:rPr>
              <a:t>https://drive.google.com/file/d/1RK4eVIU61iIr5mFngD4GXSa7eYMbYnFE/view?usp=sharing</a:t>
            </a:r>
            <a:endParaRPr lang="en-US" sz="2400" cap="none" dirty="0"/>
          </a:p>
          <a:p>
            <a:pPr marL="346075" indent="-346075">
              <a:spcBef>
                <a:spcPts val="0"/>
              </a:spcBef>
              <a:spcAft>
                <a:spcPts val="600"/>
              </a:spcAft>
              <a:buNone/>
            </a:pPr>
            <a:r>
              <a:rPr lang="en-US" sz="2400" cap="none" dirty="0"/>
              <a:t>3. Alexander M. Mood, Franklin A. Graybill, and Duane C. </a:t>
            </a:r>
            <a:r>
              <a:rPr lang="en-US" sz="2400" cap="none" dirty="0" err="1"/>
              <a:t>Boes</a:t>
            </a:r>
            <a:r>
              <a:rPr lang="en-US" sz="2400" cap="none" dirty="0"/>
              <a:t>. (1974). Introduction to the Theory of Statistics, Third Edition, (McGraw-Hill)</a:t>
            </a:r>
          </a:p>
          <a:p>
            <a:pPr marL="346075" indent="-346075">
              <a:spcBef>
                <a:spcPts val="0"/>
              </a:spcBef>
              <a:spcAft>
                <a:spcPts val="600"/>
              </a:spcAft>
              <a:buNone/>
            </a:pPr>
            <a:r>
              <a:rPr lang="en-US" cap="none" dirty="0">
                <a:hlinkClick r:id="rId3"/>
              </a:rPr>
              <a:t>https://drive.google.com/file/d/16fX6BSSoBjC9YyiqIgmgv_zMBTYys5eg/view?usp=sharing</a:t>
            </a:r>
            <a:endParaRPr lang="en-US" cap="none" dirty="0"/>
          </a:p>
          <a:p>
            <a:pPr marL="346075" indent="-346075">
              <a:spcBef>
                <a:spcPts val="0"/>
              </a:spcBef>
              <a:spcAft>
                <a:spcPts val="600"/>
              </a:spcAft>
              <a:buNone/>
            </a:pPr>
            <a:endParaRPr lang="en-US" cap="none" dirty="0"/>
          </a:p>
        </p:txBody>
      </p:sp>
      <p:sp>
        <p:nvSpPr>
          <p:cNvPr id="5" name="Slide Number Placeholder 4"/>
          <p:cNvSpPr>
            <a:spLocks noGrp="1"/>
          </p:cNvSpPr>
          <p:nvPr>
            <p:ph type="sldNum" sz="quarter" idx="12"/>
          </p:nvPr>
        </p:nvSpPr>
        <p:spPr>
          <a:prstGeom prst="ellipse">
            <a:avLst/>
          </a:prstGeo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C1F33FD8-32E1-4F1A-9156-306693BAB01A}" type="slidenum">
              <a:rPr kumimoji="0" lang="en-US" sz="7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9</a:t>
            </a:fld>
            <a:endParaRPr kumimoji="0" lang="en-US" sz="700" b="0" i="0" u="none" strike="noStrike" kern="1200" cap="none" spc="0" normalizeH="0" baseline="0" noProof="0">
              <a:ln>
                <a:noFill/>
              </a:ln>
              <a:solidFill>
                <a:prstClr val="black"/>
              </a:solidFill>
              <a:effectLst/>
              <a:uLnTx/>
              <a:uFillTx/>
              <a:latin typeface="Calibri"/>
              <a:ea typeface="+mn-ea"/>
              <a:cs typeface="+mn-cs"/>
            </a:endParaRPr>
          </a:p>
        </p:txBody>
      </p:sp>
      <p:pic>
        <p:nvPicPr>
          <p:cNvPr id="2" name="Picture 3" descr="books.jpg">
            <a:extLst>
              <a:ext uri="{FF2B5EF4-FFF2-40B4-BE49-F238E27FC236}">
                <a16:creationId xmlns:a16="http://schemas.microsoft.com/office/drawing/2014/main" id="{1AD2BCF7-F2F6-41ED-AEB1-8117F62B624C}"/>
              </a:ext>
            </a:extLst>
          </p:cNvPr>
          <p:cNvPicPr>
            <a:picLocks noChangeAspect="1"/>
          </p:cNvPicPr>
          <p:nvPr/>
        </p:nvPicPr>
        <p:blipFill>
          <a:blip r:embed="rId4" cstate="print"/>
          <a:srcRect/>
          <a:stretch>
            <a:fillRect/>
          </a:stretch>
        </p:blipFill>
        <p:spPr bwMode="auto">
          <a:xfrm>
            <a:off x="7680176" y="1352785"/>
            <a:ext cx="4264000" cy="4264000"/>
          </a:xfrm>
          <a:prstGeom prst="rect">
            <a:avLst/>
          </a:prstGeom>
          <a:noFill/>
          <a:ln w="9525">
            <a:noFill/>
            <a:miter lim="800000"/>
            <a:headEnd/>
            <a:tailEnd/>
          </a:ln>
        </p:spPr>
      </p:pic>
    </p:spTree>
    <p:extLst>
      <p:ext uri="{BB962C8B-B14F-4D97-AF65-F5344CB8AC3E}">
        <p14:creationId xmlns:p14="http://schemas.microsoft.com/office/powerpoint/2010/main" val="11293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8BBFF634-4E85-4005-9F70-2FCB311E8BA1}"/>
              </a:ext>
            </a:extLst>
          </p:cNvPr>
          <p:cNvSpPr>
            <a:spLocks noGrp="1" noChangeArrowheads="1"/>
          </p:cNvSpPr>
          <p:nvPr>
            <p:ph idx="1"/>
          </p:nvPr>
        </p:nvSpPr>
        <p:spPr>
          <a:xfrm>
            <a:off x="839416" y="1193952"/>
            <a:ext cx="9361040" cy="5400600"/>
          </a:xfrm>
        </p:spPr>
        <p:txBody>
          <a:bodyPr>
            <a:noAutofit/>
          </a:bodyPr>
          <a:lstStyle/>
          <a:p>
            <a:pPr>
              <a:buFont typeface="Wingdings" panose="05000000000000000000" pitchFamily="2" charset="2"/>
              <a:buChar char="Ø"/>
            </a:pPr>
            <a:r>
              <a:rPr kumimoji="0" lang="en-US" sz="2800" b="0" i="0" u="none" strike="noStrike" kern="1200" cap="none" spc="0" normalizeH="0" baseline="0" noProof="0" dirty="0">
                <a:ln>
                  <a:noFill/>
                </a:ln>
                <a:solidFill>
                  <a:prstClr val="black"/>
                </a:solidFill>
                <a:effectLst/>
                <a:uLnTx/>
                <a:uFillTx/>
                <a:latin typeface="Berlin Sans FB" pitchFamily="34" charset="0"/>
                <a:ea typeface="+mn-ea"/>
                <a:cs typeface="+mn-cs"/>
              </a:rPr>
              <a:t>Course duration</a:t>
            </a:r>
            <a:r>
              <a:rPr lang="en-US" sz="2800" cap="none" dirty="0">
                <a:solidFill>
                  <a:prstClr val="black"/>
                </a:solidFill>
                <a:latin typeface="Berlin Sans FB" pitchFamily="34" charset="0"/>
              </a:rPr>
              <a:t>:</a:t>
            </a:r>
            <a:r>
              <a:rPr lang="en-US" sz="2800" cap="none" dirty="0">
                <a:solidFill>
                  <a:prstClr val="black">
                    <a:lumMod val="75000"/>
                    <a:lumOff val="25000"/>
                  </a:prstClr>
                </a:solidFill>
                <a:latin typeface="Berlin Sans FB" pitchFamily="34" charset="0"/>
              </a:rPr>
              <a:t> </a:t>
            </a:r>
            <a:r>
              <a:rPr lang="en-US" sz="2800" cap="none" dirty="0">
                <a:solidFill>
                  <a:srgbClr val="0070C0"/>
                </a:solidFill>
                <a:latin typeface="Berlin Sans FB" pitchFamily="34" charset="0"/>
                <a:ea typeface="Arial Unicode MS" pitchFamily="34" charset="-128"/>
              </a:rPr>
              <a:t>13 Weeks (26 Lectures)</a:t>
            </a:r>
            <a:r>
              <a:rPr lang="en-US" sz="2800" cap="none" dirty="0">
                <a:solidFill>
                  <a:srgbClr val="0070C0"/>
                </a:solidFill>
                <a:latin typeface="Berlin Sans FB" pitchFamily="34" charset="0"/>
                <a:ea typeface="Arial Unicode MS" pitchFamily="34" charset="-128"/>
                <a:cs typeface="Arial Unicode MS" pitchFamily="34" charset="-128"/>
              </a:rPr>
              <a:t> </a:t>
            </a:r>
          </a:p>
          <a:p>
            <a:pPr>
              <a:buFont typeface="Wingdings" panose="05000000000000000000" pitchFamily="2" charset="2"/>
              <a:buChar char="Ø"/>
            </a:pPr>
            <a:r>
              <a:rPr kumimoji="0" lang="en-US" sz="2800" b="0" i="0" u="none" strike="noStrike" kern="1200" cap="none" spc="0" normalizeH="0" baseline="0" noProof="0" dirty="0">
                <a:ln>
                  <a:noFill/>
                </a:ln>
                <a:solidFill>
                  <a:prstClr val="black"/>
                </a:solidFill>
                <a:effectLst/>
                <a:uLnTx/>
                <a:uFillTx/>
                <a:latin typeface="Berlin Sans FB" pitchFamily="34" charset="0"/>
                <a:ea typeface="+mn-ea"/>
                <a:cs typeface="+mn-cs"/>
              </a:rPr>
              <a:t>E-mail:</a:t>
            </a:r>
            <a:r>
              <a:rPr kumimoji="0" lang="en-US" sz="2800" b="0" i="0" u="none" strike="noStrike" kern="1200" cap="none" spc="0" normalizeH="0" baseline="0" noProof="0" dirty="0">
                <a:ln>
                  <a:noFill/>
                </a:ln>
                <a:solidFill>
                  <a:prstClr val="black">
                    <a:lumMod val="75000"/>
                    <a:lumOff val="25000"/>
                  </a:prstClr>
                </a:solidFill>
                <a:effectLst/>
                <a:uLnTx/>
                <a:uFillTx/>
                <a:latin typeface="Berlin Sans FB" pitchFamily="34" charset="0"/>
                <a:ea typeface="+mn-ea"/>
                <a:cs typeface="+mn-cs"/>
              </a:rPr>
              <a:t> </a:t>
            </a:r>
            <a:r>
              <a:rPr kumimoji="0" lang="en-US" sz="2800" b="0" i="0" u="none" strike="noStrike" kern="1200" cap="none" spc="0" normalizeH="0" baseline="0" noProof="0" dirty="0">
                <a:ln>
                  <a:noFill/>
                </a:ln>
                <a:solidFill>
                  <a:srgbClr val="0070C0"/>
                </a:solidFill>
                <a:effectLst/>
                <a:uLnTx/>
                <a:uFillTx/>
                <a:latin typeface="Berlin Sans FB" pitchFamily="34" charset="0"/>
                <a:ea typeface="Arial Unicode MS" pitchFamily="34" charset="-128"/>
              </a:rPr>
              <a:t>e</a:t>
            </a:r>
            <a:r>
              <a:rPr kumimoji="0" lang="en-US" sz="2800" b="0" i="0" u="none" strike="noStrike" kern="1200" cap="none" spc="0" normalizeH="0" baseline="0" noProof="0" dirty="0">
                <a:ln>
                  <a:noFill/>
                </a:ln>
                <a:solidFill>
                  <a:srgbClr val="0070C0"/>
                </a:solidFill>
                <a:effectLst/>
                <a:uLnTx/>
                <a:uFillTx/>
                <a:latin typeface="Berlin Sans FB" pitchFamily="34" charset="0"/>
                <a:ea typeface="Arial Unicode MS" pitchFamily="34" charset="-128"/>
                <a:cs typeface="Arial Unicode MS" pitchFamily="34" charset="-128"/>
              </a:rPr>
              <a:t>lzayat.niveen@feps.edu.eg</a:t>
            </a:r>
            <a:endParaRPr lang="en-US" sz="400" u="sng" dirty="0">
              <a:solidFill>
                <a:srgbClr val="0070C0"/>
              </a:solidFill>
              <a:latin typeface="Berlin Sans FB" pitchFamily="34" charset="0"/>
              <a:ea typeface="Arial Unicode MS" pitchFamily="34" charset="-128"/>
            </a:endParaRPr>
          </a:p>
          <a:p>
            <a:pPr eaLnBrk="1" hangingPunct="1">
              <a:buFont typeface="Wingdings" panose="05000000000000000000" pitchFamily="2" charset="2"/>
              <a:buChar char="Ø"/>
            </a:pPr>
            <a:r>
              <a:rPr lang="en-US" sz="2800" dirty="0">
                <a:solidFill>
                  <a:prstClr val="black"/>
                </a:solidFill>
                <a:latin typeface="Berlin Sans FB" pitchFamily="34" charset="0"/>
              </a:rPr>
              <a:t>Lectures Timings: </a:t>
            </a:r>
          </a:p>
          <a:p>
            <a:pPr marL="1487488" indent="0" eaLnBrk="1" hangingPunct="1">
              <a:buNone/>
            </a:pPr>
            <a:r>
              <a:rPr lang="en-US" sz="2800" dirty="0">
                <a:solidFill>
                  <a:srgbClr val="0070C0"/>
                </a:solidFill>
                <a:latin typeface="Berlin Sans FB" pitchFamily="34" charset="0"/>
                <a:ea typeface="Arial Unicode MS" pitchFamily="34" charset="-128"/>
              </a:rPr>
              <a:t>Mon.: 10:30 A.M. – 11:50 a.m.</a:t>
            </a:r>
          </a:p>
          <a:p>
            <a:pPr marL="1487488" indent="0">
              <a:buNone/>
            </a:pPr>
            <a:r>
              <a:rPr lang="en-US" sz="2800" dirty="0">
                <a:solidFill>
                  <a:srgbClr val="0070C0"/>
                </a:solidFill>
                <a:latin typeface="Berlin Sans FB" pitchFamily="34" charset="0"/>
                <a:ea typeface="Arial Unicode MS" pitchFamily="34" charset="-128"/>
              </a:rPr>
              <a:t>Wed.: 10:30 A.M. – 11:50 a.m. </a:t>
            </a:r>
          </a:p>
          <a:p>
            <a:pPr marL="279400" indent="-279400">
              <a:buFont typeface="Wingdings" panose="05000000000000000000" pitchFamily="2" charset="2"/>
              <a:buChar char="Ø"/>
            </a:pPr>
            <a:r>
              <a:rPr lang="en-US" sz="2800" dirty="0">
                <a:solidFill>
                  <a:prstClr val="black"/>
                </a:solidFill>
                <a:latin typeface="Berlin Sans FB" pitchFamily="34" charset="0"/>
              </a:rPr>
              <a:t>Lectures Classroom:  </a:t>
            </a:r>
            <a:r>
              <a:rPr lang="en-US" sz="2800" dirty="0">
                <a:solidFill>
                  <a:srgbClr val="0070C0"/>
                </a:solidFill>
                <a:latin typeface="Berlin Sans FB" pitchFamily="34" charset="0"/>
                <a:ea typeface="Arial Unicode MS" pitchFamily="34" charset="-128"/>
              </a:rPr>
              <a:t>Room 14</a:t>
            </a:r>
            <a:endParaRPr lang="en-US" sz="2800" dirty="0">
              <a:solidFill>
                <a:prstClr val="black"/>
              </a:solidFill>
              <a:latin typeface="Berlin Sans FB" pitchFamily="34" charset="0"/>
            </a:endParaRPr>
          </a:p>
          <a:p>
            <a:pPr>
              <a:buFont typeface="Wingdings" panose="05000000000000000000" pitchFamily="2" charset="2"/>
              <a:buChar char="Ø"/>
              <a:tabLst>
                <a:tab pos="107950" algn="l"/>
              </a:tabLst>
            </a:pPr>
            <a:r>
              <a:rPr lang="en-US" sz="2800" dirty="0">
                <a:solidFill>
                  <a:prstClr val="black"/>
                </a:solidFill>
                <a:latin typeface="Berlin Sans FB" pitchFamily="34" charset="0"/>
              </a:rPr>
              <a:t>Office Hours: </a:t>
            </a:r>
          </a:p>
          <a:p>
            <a:pPr marL="1487488" indent="0">
              <a:buNone/>
              <a:tabLst>
                <a:tab pos="107950" algn="l"/>
              </a:tabLst>
            </a:pPr>
            <a:r>
              <a:rPr lang="en-US" sz="2800" dirty="0">
                <a:solidFill>
                  <a:srgbClr val="0070C0"/>
                </a:solidFill>
                <a:latin typeface="Berlin Sans FB" pitchFamily="34" charset="0"/>
                <a:ea typeface="Arial Unicode MS" pitchFamily="34" charset="-128"/>
              </a:rPr>
              <a:t>Room 61 (Mon. &amp; wed.: 12:00 P.M. – 1:30 P.M.)</a:t>
            </a:r>
            <a:endParaRPr lang="en-US" sz="2800" dirty="0">
              <a:solidFill>
                <a:prstClr val="black"/>
              </a:solidFill>
              <a:latin typeface="Berlin Sans FB" pitchFamily="34" charset="0"/>
            </a:endParaRPr>
          </a:p>
          <a:p>
            <a:pPr marL="1487488" indent="0">
              <a:buNone/>
              <a:tabLst>
                <a:tab pos="107950" algn="l"/>
              </a:tabLst>
            </a:pPr>
            <a:endParaRPr lang="en-US" sz="2800" dirty="0">
              <a:solidFill>
                <a:prstClr val="black"/>
              </a:solidFill>
              <a:latin typeface="Berlin Sans FB" pitchFamily="34" charset="0"/>
            </a:endParaRPr>
          </a:p>
          <a:p>
            <a:pPr marL="1549400" indent="-61913">
              <a:buNone/>
            </a:pPr>
            <a:endParaRPr lang="en-US" sz="2800" b="1" dirty="0">
              <a:solidFill>
                <a:srgbClr val="0070C0"/>
              </a:solidFill>
              <a:latin typeface="Berlin Sans FB" pitchFamily="34" charset="0"/>
              <a:ea typeface="Arial Unicode MS" pitchFamily="34" charset="-128"/>
              <a:cs typeface="Arial" charset="0"/>
            </a:endParaRPr>
          </a:p>
          <a:p>
            <a:pPr marL="1549400" indent="-61913">
              <a:buNone/>
            </a:pPr>
            <a:endParaRPr lang="en-US" sz="2800" b="1" dirty="0">
              <a:solidFill>
                <a:srgbClr val="0070C0"/>
              </a:solidFill>
              <a:latin typeface="Berlin Sans FB" pitchFamily="34" charset="0"/>
              <a:ea typeface="Arial Unicode MS" pitchFamily="34" charset="-128"/>
              <a:cs typeface="Arial" charset="0"/>
            </a:endParaRPr>
          </a:p>
          <a:p>
            <a:pPr marL="1549400" indent="-61913">
              <a:buNone/>
            </a:pPr>
            <a:endParaRPr lang="en-US" sz="2800" b="1" dirty="0">
              <a:cs typeface="Arial" charset="0"/>
            </a:endParaRPr>
          </a:p>
        </p:txBody>
      </p:sp>
      <p:sp>
        <p:nvSpPr>
          <p:cNvPr id="3075" name="Slide Number Placeholder 5">
            <a:extLst>
              <a:ext uri="{FF2B5EF4-FFF2-40B4-BE49-F238E27FC236}">
                <a16:creationId xmlns:a16="http://schemas.microsoft.com/office/drawing/2014/main" id="{E64412CC-09E9-4436-8C9D-0EF3DD3A0CBF}"/>
              </a:ext>
            </a:extLst>
          </p:cNvPr>
          <p:cNvSpPr>
            <a:spLocks noGrp="1"/>
          </p:cNvSpPr>
          <p:nvPr>
            <p:ph type="sldNum" sz="quarter" idx="12"/>
          </p:nvPr>
        </p:nvSpPr>
        <p:spPr>
          <a:noFill/>
        </p:spPr>
        <p:txBody>
          <a:bodyPr/>
          <a:lstStyle>
            <a:lvl1pPr eaLnBrk="0" hangingPunct="0">
              <a:defRPr sz="3200" i="1" baseline="30000">
                <a:solidFill>
                  <a:schemeClr val="tx1"/>
                </a:solidFill>
                <a:latin typeface="Arial" panose="020B0604020202020204" pitchFamily="34" charset="0"/>
                <a:cs typeface="Arial" panose="020B0604020202020204" pitchFamily="34" charset="0"/>
              </a:defRPr>
            </a:lvl1pPr>
            <a:lvl2pPr marL="742950" indent="-285750" eaLnBrk="0" hangingPunct="0">
              <a:defRPr sz="3200" i="1" baseline="30000">
                <a:solidFill>
                  <a:schemeClr val="tx1"/>
                </a:solidFill>
                <a:latin typeface="Arial" panose="020B0604020202020204" pitchFamily="34" charset="0"/>
                <a:cs typeface="Arial" panose="020B0604020202020204" pitchFamily="34" charset="0"/>
              </a:defRPr>
            </a:lvl2pPr>
            <a:lvl3pPr marL="1143000" indent="-228600" eaLnBrk="0" hangingPunct="0">
              <a:defRPr sz="3200" i="1" baseline="30000">
                <a:solidFill>
                  <a:schemeClr val="tx1"/>
                </a:solidFill>
                <a:latin typeface="Arial" panose="020B0604020202020204" pitchFamily="34" charset="0"/>
                <a:cs typeface="Arial" panose="020B0604020202020204" pitchFamily="34" charset="0"/>
              </a:defRPr>
            </a:lvl3pPr>
            <a:lvl4pPr marL="1600200" indent="-228600" eaLnBrk="0" hangingPunct="0">
              <a:defRPr sz="3200" i="1" baseline="30000">
                <a:solidFill>
                  <a:schemeClr val="tx1"/>
                </a:solidFill>
                <a:latin typeface="Arial" panose="020B0604020202020204" pitchFamily="34" charset="0"/>
                <a:cs typeface="Arial" panose="020B0604020202020204" pitchFamily="34" charset="0"/>
              </a:defRPr>
            </a:lvl4pPr>
            <a:lvl5pPr marL="2057400" indent="-228600" eaLnBrk="0" hangingPunct="0">
              <a:defRPr sz="3200" i="1" baseline="30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i="1" baseline="30000">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40AFCFB-E283-4CF1-B0E4-9111475E5440}" type="slidenum">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3">
            <a:extLst>
              <a:ext uri="{FF2B5EF4-FFF2-40B4-BE49-F238E27FC236}">
                <a16:creationId xmlns:a16="http://schemas.microsoft.com/office/drawing/2014/main" id="{0D668743-81EF-4372-AEE6-BE1BD2EAD1D2}"/>
              </a:ext>
            </a:extLst>
          </p:cNvPr>
          <p:cNvSpPr txBox="1">
            <a:spLocks noChangeArrowheads="1"/>
          </p:cNvSpPr>
          <p:nvPr/>
        </p:nvSpPr>
        <p:spPr>
          <a:xfrm>
            <a:off x="839416" y="0"/>
            <a:ext cx="4320480" cy="720080"/>
          </a:xfrm>
          <a:prstGeom prst="rect">
            <a:avLst/>
          </a:prstGeom>
        </p:spPr>
        <p:txBody>
          <a:bodyPr vert="horz" lIns="91440" tIns="45720" rIns="91440" bIns="45720" rtlCol="0">
            <a:normAutofit fontScale="92500" lnSpcReduction="20000"/>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70000"/>
              </a:lnSpc>
              <a:spcBef>
                <a:spcPts val="0"/>
              </a:spcBef>
              <a:spcAft>
                <a:spcPts val="0"/>
              </a:spcAft>
              <a:buClr>
                <a:prstClr val="black">
                  <a:lumMod val="85000"/>
                  <a:lumOff val="15000"/>
                </a:prstClr>
              </a:buClr>
              <a:buSzTx/>
              <a:buFont typeface="Garamond" pitchFamily="18" charset="0"/>
              <a:buNone/>
              <a:tabLst/>
              <a:defRPr/>
            </a:pPr>
            <a:r>
              <a:rPr kumimoji="0" lang="en-US" altLang="en-US" sz="2800" b="1" i="0" u="none" strike="noStrike" kern="1200" cap="none" spc="0" normalizeH="0" baseline="0" noProof="0" dirty="0">
                <a:ln>
                  <a:noFill/>
                </a:ln>
                <a:solidFill>
                  <a:prstClr val="black"/>
                </a:solidFill>
                <a:effectLst/>
                <a:uLnTx/>
                <a:uFillTx/>
                <a:latin typeface="Tw Cen MT" panose="020B0602020104020603"/>
                <a:ea typeface="+mn-ea"/>
                <a:cs typeface="+mn-cs"/>
              </a:rPr>
              <a:t>Course Information</a:t>
            </a:r>
          </a:p>
        </p:txBody>
      </p:sp>
      <p:pic>
        <p:nvPicPr>
          <p:cNvPr id="8" name="Picture 5" descr="contact me 2.jpg">
            <a:extLst>
              <a:ext uri="{FF2B5EF4-FFF2-40B4-BE49-F238E27FC236}">
                <a16:creationId xmlns:a16="http://schemas.microsoft.com/office/drawing/2014/main" id="{12C9A059-59B3-4164-9BA9-6C3E6C3AA4A4}"/>
              </a:ext>
            </a:extLst>
          </p:cNvPr>
          <p:cNvPicPr>
            <a:picLocks noChangeAspect="1"/>
          </p:cNvPicPr>
          <p:nvPr/>
        </p:nvPicPr>
        <p:blipFill>
          <a:blip r:embed="rId3" cstate="print"/>
          <a:stretch>
            <a:fillRect/>
          </a:stretch>
        </p:blipFill>
        <p:spPr bwMode="auto">
          <a:xfrm>
            <a:off x="3863752" y="25296"/>
            <a:ext cx="3855315" cy="1209344"/>
          </a:xfrm>
          <a:prstGeom prst="rect">
            <a:avLst/>
          </a:prstGeom>
          <a:noFill/>
        </p:spPr>
      </p:pic>
    </p:spTree>
    <p:custDataLst>
      <p:tags r:id="rId1"/>
    </p:custDataLst>
    <p:extLst>
      <p:ext uri="{BB962C8B-B14F-4D97-AF65-F5344CB8AC3E}">
        <p14:creationId xmlns:p14="http://schemas.microsoft.com/office/powerpoint/2010/main" val="823432582"/>
      </p:ext>
    </p:extLst>
  </p:cSld>
  <p:clrMapOvr>
    <a:masterClrMapping/>
  </p:clrMapOvr>
  <p:transition spd="slow">
    <p:pull/>
  </p:transition>
</p:sld>
</file>

<file path=ppt/tags/tag1.xml><?xml version="1.0" encoding="utf-8"?>
<p:tagLst xmlns:a="http://schemas.openxmlformats.org/drawingml/2006/main" xmlns:r="http://schemas.openxmlformats.org/officeDocument/2006/relationships" xmlns:p="http://schemas.openxmlformats.org/presentationml/2006/main">
  <p:tag name="TIMING" val="|4.4|0.2|0.4"/>
</p:tagLst>
</file>

<file path=ppt/tags/tag2.xml><?xml version="1.0" encoding="utf-8"?>
<p:tagLst xmlns:a="http://schemas.openxmlformats.org/drawingml/2006/main" xmlns:r="http://schemas.openxmlformats.org/officeDocument/2006/relationships" xmlns:p="http://schemas.openxmlformats.org/presentationml/2006/main">
  <p:tag name="TIMING" val="|0.6|0.3|0.2|0.2|0.2|0.2|0.2|0.2|0.2|0.4"/>
</p:tagLst>
</file>

<file path=ppt/tags/tag3.xml><?xml version="1.0" encoding="utf-8"?>
<p:tagLst xmlns:a="http://schemas.openxmlformats.org/drawingml/2006/main" xmlns:r="http://schemas.openxmlformats.org/officeDocument/2006/relationships" xmlns:p="http://schemas.openxmlformats.org/presentationml/2006/main">
  <p:tag name="TIMING" val="|0.6|0.3|0.2|0.2|0.2|0.2|0.2|0.2|0.2|0.4"/>
</p:tagLst>
</file>

<file path=ppt/tags/tag4.xml><?xml version="1.0" encoding="utf-8"?>
<p:tagLst xmlns:a="http://schemas.openxmlformats.org/drawingml/2006/main" xmlns:r="http://schemas.openxmlformats.org/officeDocument/2006/relationships" xmlns:p="http://schemas.openxmlformats.org/presentationml/2006/main">
  <p:tag name="TIMING" val="|0.6|0.3|0.2|0.2|0.2|0.2|0.2|0.2|0.2|0.4"/>
</p:tagLst>
</file>

<file path=ppt/tags/tag5.xml><?xml version="1.0" encoding="utf-8"?>
<p:tagLst xmlns:a="http://schemas.openxmlformats.org/drawingml/2006/main" xmlns:r="http://schemas.openxmlformats.org/officeDocument/2006/relationships" xmlns:p="http://schemas.openxmlformats.org/presentationml/2006/main">
  <p:tag name="TIMING" val="|0.6|0.3|0.2|0.2|0.2|0.2|0.2|0.2|0.2|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otalTime>0</TotalTime>
  <Words>575</Words>
  <Application>Microsoft Office PowerPoint</Application>
  <PresentationFormat>Widescreen</PresentationFormat>
  <Paragraphs>84</Paragraphs>
  <Slides>10</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vt:i4>
      </vt:variant>
    </vt:vector>
  </HeadingPairs>
  <TitlesOfParts>
    <vt:vector size="21" baseType="lpstr">
      <vt:lpstr>Arial</vt:lpstr>
      <vt:lpstr>Arial Unicode MS</vt:lpstr>
      <vt:lpstr>Berlin Sans FB</vt:lpstr>
      <vt:lpstr>Calibri</vt:lpstr>
      <vt:lpstr>Calibri Light</vt:lpstr>
      <vt:lpstr>Garamond</vt:lpstr>
      <vt:lpstr>Times New Roman</vt:lpstr>
      <vt:lpstr>Tw Cen MT</vt:lpstr>
      <vt:lpstr>Wingdings</vt:lpstr>
      <vt:lpstr>Office Theme</vt:lpstr>
      <vt:lpstr>Droplet</vt:lpstr>
      <vt:lpstr>PowerPoint Presentation</vt:lpstr>
      <vt:lpstr>Theory of Statistics (3) – SE401 Fall 2023 Dr. Abd-Elnaser Saad</vt:lpstr>
      <vt:lpstr>Course Objective</vt:lpstr>
      <vt:lpstr>PowerPoint Presentation</vt:lpstr>
      <vt:lpstr>PowerPoint Presentation</vt:lpstr>
      <vt:lpstr>PowerPoint Presentation</vt:lpstr>
      <vt:lpstr>PowerPoint Presentation</vt:lpstr>
      <vt:lpstr>Project assignment</vt:lpstr>
      <vt:lpstr>Textbooks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Eco1</dc:creator>
  <cp:lastModifiedBy>Eco1</cp:lastModifiedBy>
  <cp:revision>1</cp:revision>
  <dcterms:created xsi:type="dcterms:W3CDTF">2023-02-26T10:21:50Z</dcterms:created>
  <dcterms:modified xsi:type="dcterms:W3CDTF">2023-02-26T10:22:31Z</dcterms:modified>
</cp:coreProperties>
</file>